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 id="2147483696" r:id="rId3"/>
    <p:sldMasterId id="2147483698" r:id="rId4"/>
    <p:sldMasterId id="2147483710" r:id="rId5"/>
    <p:sldMasterId id="2147483722" r:id="rId6"/>
    <p:sldMasterId id="2147483734" r:id="rId7"/>
  </p:sldMasterIdLst>
  <p:notesMasterIdLst>
    <p:notesMasterId r:id="rId40"/>
  </p:notesMasterIdLst>
  <p:handoutMasterIdLst>
    <p:handoutMasterId r:id="rId41"/>
  </p:handoutMasterIdLst>
  <p:sldIdLst>
    <p:sldId id="287" r:id="rId8"/>
    <p:sldId id="369" r:id="rId9"/>
    <p:sldId id="370" r:id="rId10"/>
    <p:sldId id="371" r:id="rId11"/>
    <p:sldId id="345" r:id="rId12"/>
    <p:sldId id="314" r:id="rId13"/>
    <p:sldId id="372" r:id="rId14"/>
    <p:sldId id="373" r:id="rId15"/>
    <p:sldId id="346" r:id="rId16"/>
    <p:sldId id="347" r:id="rId17"/>
    <p:sldId id="352" r:id="rId18"/>
    <p:sldId id="320" r:id="rId19"/>
    <p:sldId id="326" r:id="rId20"/>
    <p:sldId id="328" r:id="rId21"/>
    <p:sldId id="329" r:id="rId22"/>
    <p:sldId id="374" r:id="rId23"/>
    <p:sldId id="330" r:id="rId24"/>
    <p:sldId id="333" r:id="rId25"/>
    <p:sldId id="334" r:id="rId26"/>
    <p:sldId id="335" r:id="rId27"/>
    <p:sldId id="367" r:id="rId28"/>
    <p:sldId id="340" r:id="rId29"/>
    <p:sldId id="362" r:id="rId30"/>
    <p:sldId id="363" r:id="rId31"/>
    <p:sldId id="360" r:id="rId32"/>
    <p:sldId id="357" r:id="rId33"/>
    <p:sldId id="366" r:id="rId34"/>
    <p:sldId id="376" r:id="rId35"/>
    <p:sldId id="338" r:id="rId36"/>
    <p:sldId id="375" r:id="rId37"/>
    <p:sldId id="339" r:id="rId38"/>
    <p:sldId id="378"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53" autoAdjust="0"/>
    <p:restoredTop sz="94745" autoAdjust="0"/>
  </p:normalViewPr>
  <p:slideViewPr>
    <p:cSldViewPr snapToGrid="0" snapToObjects="1">
      <p:cViewPr varScale="1">
        <p:scale>
          <a:sx n="115" d="100"/>
          <a:sy n="115" d="100"/>
        </p:scale>
        <p:origin x="-1304" y="-112"/>
      </p:cViewPr>
      <p:guideLst>
        <p:guide orient="horz" pos="2160"/>
        <p:guide pos="2880"/>
      </p:guideLst>
    </p:cSldViewPr>
  </p:slideViewPr>
  <p:outlineViewPr>
    <p:cViewPr>
      <p:scale>
        <a:sx n="33" d="100"/>
        <a:sy n="33" d="100"/>
      </p:scale>
      <p:origin x="152" y="468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9" Type="http://schemas.openxmlformats.org/officeDocument/2006/relationships/slide" Target="slides/slide2.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6FE427B-2ABB-144A-985E-8C5EDF8F1634}" type="datetimeFigureOut">
              <a:rPr lang="en-US" smtClean="0"/>
              <a:pPr/>
              <a:t>17/09/15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92CCA3B-20C5-3E49-BA75-E6E0A24F6E57}" type="slidenum">
              <a:rPr lang="en-US" smtClean="0"/>
              <a:pPr/>
              <a:t>‹#›</a:t>
            </a:fld>
            <a:endParaRPr lang="en-US"/>
          </a:p>
        </p:txBody>
      </p:sp>
    </p:spTree>
    <p:extLst>
      <p:ext uri="{BB962C8B-B14F-4D97-AF65-F5344CB8AC3E}">
        <p14:creationId xmlns:p14="http://schemas.microsoft.com/office/powerpoint/2010/main" val="1073814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8EB454-33CD-6543-9922-43857ED20F28}" type="datetimeFigureOut">
              <a:rPr lang="en-US" smtClean="0"/>
              <a:t>17/09/15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BE764-EAA8-0549-80FB-95D78FD1A3CC}" type="slidenum">
              <a:rPr lang="en-US" smtClean="0"/>
              <a:t>‹#›</a:t>
            </a:fld>
            <a:endParaRPr lang="en-US"/>
          </a:p>
        </p:txBody>
      </p:sp>
    </p:spTree>
    <p:extLst>
      <p:ext uri="{BB962C8B-B14F-4D97-AF65-F5344CB8AC3E}">
        <p14:creationId xmlns:p14="http://schemas.microsoft.com/office/powerpoint/2010/main" val="35624760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CBE764-EAA8-0549-80FB-95D78FD1A3CC}" type="slidenum">
              <a:rPr lang="en-US" smtClean="0"/>
              <a:t>2</a:t>
            </a:fld>
            <a:endParaRPr lang="en-US"/>
          </a:p>
        </p:txBody>
      </p:sp>
    </p:spTree>
    <p:extLst>
      <p:ext uri="{BB962C8B-B14F-4D97-AF65-F5344CB8AC3E}">
        <p14:creationId xmlns:p14="http://schemas.microsoft.com/office/powerpoint/2010/main" val="2023081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EC69A119-80FD-BE46-959F-5A88CEF8E50B}" type="datetimeFigureOut">
              <a:rPr lang="en-US" smtClean="0"/>
              <a:pPr/>
              <a:t>17/09/15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1AC2-0BDD-F744-B8F1-4786C860067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C69A119-80FD-BE46-959F-5A88CEF8E50B}" type="datetimeFigureOut">
              <a:rPr lang="en-US" smtClean="0"/>
              <a:pPr/>
              <a:t>17/09/15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1AC2-0BDD-F744-B8F1-4786C860067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C69A119-80FD-BE46-959F-5A88CEF8E50B}" type="datetimeFigureOut">
              <a:rPr lang="en-US" smtClean="0"/>
              <a:pPr/>
              <a:t>17/09/15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1AC2-0BDD-F744-B8F1-4786C860067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EC69A119-80FD-BE46-959F-5A88CEF8E50B}" type="datetimeFigureOut">
              <a:rPr lang="en-US" smtClean="0"/>
              <a:pPr/>
              <a:t>17/09/15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1AC2-0BDD-F744-B8F1-4786C8600672}"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C69A119-80FD-BE46-959F-5A88CEF8E50B}" type="datetimeFigureOut">
              <a:rPr lang="en-US" smtClean="0"/>
              <a:pPr/>
              <a:t>17/09/15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1AC2-0BDD-F744-B8F1-4786C8600672}"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EC69A119-80FD-BE46-959F-5A88CEF8E50B}" type="datetimeFigureOut">
              <a:rPr lang="en-US" smtClean="0"/>
              <a:pPr/>
              <a:t>17/09/15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1AC2-0BDD-F744-B8F1-4786C8600672}"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EC69A119-80FD-BE46-959F-5A88CEF8E50B}" type="datetimeFigureOut">
              <a:rPr lang="en-US" smtClean="0"/>
              <a:pPr/>
              <a:t>17/09/15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D1AC2-0BDD-F744-B8F1-4786C8600672}"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EC69A119-80FD-BE46-959F-5A88CEF8E50B}" type="datetimeFigureOut">
              <a:rPr lang="en-US" smtClean="0"/>
              <a:pPr/>
              <a:t>17/09/15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ED1AC2-0BDD-F744-B8F1-4786C8600672}"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EC69A119-80FD-BE46-959F-5A88CEF8E50B}" type="datetimeFigureOut">
              <a:rPr lang="en-US" smtClean="0"/>
              <a:pPr/>
              <a:t>17/09/15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ED1AC2-0BDD-F744-B8F1-4786C8600672}"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69A119-80FD-BE46-959F-5A88CEF8E50B}" type="datetimeFigureOut">
              <a:rPr lang="en-US" smtClean="0"/>
              <a:pPr/>
              <a:t>17/09/15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ED1AC2-0BDD-F744-B8F1-4786C8600672}"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C69A119-80FD-BE46-959F-5A88CEF8E50B}" type="datetimeFigureOut">
              <a:rPr lang="en-US" smtClean="0"/>
              <a:pPr/>
              <a:t>17/09/15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D1AC2-0BDD-F744-B8F1-4786C860067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C69A119-80FD-BE46-959F-5A88CEF8E50B}" type="datetimeFigureOut">
              <a:rPr lang="en-US" smtClean="0"/>
              <a:pPr/>
              <a:t>17/09/15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1AC2-0BDD-F744-B8F1-4786C860067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C69A119-80FD-BE46-959F-5A88CEF8E50B}" type="datetimeFigureOut">
              <a:rPr lang="en-US" smtClean="0"/>
              <a:pPr/>
              <a:t>17/09/15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D1AC2-0BDD-F744-B8F1-4786C8600672}"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C69A119-80FD-BE46-959F-5A88CEF8E50B}" type="datetimeFigureOut">
              <a:rPr lang="en-US" smtClean="0"/>
              <a:pPr/>
              <a:t>17/09/15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1AC2-0BDD-F744-B8F1-4786C8600672}"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C69A119-80FD-BE46-959F-5A88CEF8E50B}" type="datetimeFigureOut">
              <a:rPr lang="en-US" smtClean="0"/>
              <a:pPr/>
              <a:t>17/09/15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1AC2-0BDD-F744-B8F1-4786C8600672}"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C69A119-80FD-BE46-959F-5A88CEF8E50B}" type="datetimeFigureOut">
              <a:rPr lang="en-US" smtClean="0">
                <a:solidFill>
                  <a:prstClr val="black">
                    <a:tint val="75000"/>
                  </a:prstClr>
                </a:solidFill>
              </a:rPr>
              <a:pPr/>
              <a:t>17/09/15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ED1AC2-0BDD-F744-B8F1-4786C860067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EC69A119-80FD-BE46-959F-5A88CEF8E50B}" type="datetimeFigureOut">
              <a:rPr lang="en-US" smtClean="0"/>
              <a:pPr/>
              <a:t>17/09/15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1AC2-0BDD-F744-B8F1-4786C8600672}"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EC69A119-80FD-BE46-959F-5A88CEF8E50B}" type="datetimeFigureOut">
              <a:rPr lang="en-US" smtClean="0"/>
              <a:pPr/>
              <a:t>17/09/15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D1AC2-0BDD-F744-B8F1-4786C8600672}"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EC69A119-80FD-BE46-959F-5A88CEF8E50B}" type="datetimeFigureOut">
              <a:rPr lang="en-US" smtClean="0"/>
              <a:pPr/>
              <a:t>17/09/15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ED1AC2-0BDD-F744-B8F1-4786C8600672}"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EC69A119-80FD-BE46-959F-5A88CEF8E50B}" type="datetimeFigureOut">
              <a:rPr lang="en-US" smtClean="0"/>
              <a:pPr/>
              <a:t>17/09/15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ED1AC2-0BDD-F744-B8F1-4786C8600672}"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69A119-80FD-BE46-959F-5A88CEF8E50B}" type="datetimeFigureOut">
              <a:rPr lang="en-US" smtClean="0"/>
              <a:pPr/>
              <a:t>17/09/15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ED1AC2-0BDD-F744-B8F1-4786C860067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C69A119-80FD-BE46-959F-5A88CEF8E50B}" type="datetimeFigureOut">
              <a:rPr lang="en-US" smtClean="0"/>
              <a:pPr/>
              <a:t>17/09/15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D1AC2-0BDD-F744-B8F1-4786C860067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C69A119-80FD-BE46-959F-5A88CEF8E50B}" type="datetimeFigureOut">
              <a:rPr lang="en-US" smtClean="0"/>
              <a:pPr/>
              <a:t>17/09/15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D1AC2-0BDD-F744-B8F1-4786C860067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4.xml"/><Relationship Id="rId13" Type="http://schemas.openxmlformats.org/officeDocument/2006/relationships/image" Target="../media/image2.jpe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5.xml"/><Relationship Id="rId13" Type="http://schemas.openxmlformats.org/officeDocument/2006/relationships/image" Target="../media/image2.jpeg"/><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6.xml"/><Relationship Id="rId13" Type="http://schemas.openxmlformats.org/officeDocument/2006/relationships/image" Target="../media/image2.jpe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7.xml"/><Relationship Id="rId13" Type="http://schemas.openxmlformats.org/officeDocument/2006/relationships/image" Target="../media/image2.jpeg"/><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69A119-80FD-BE46-959F-5A88CEF8E50B}" type="datetimeFigureOut">
              <a:rPr lang="en-US" smtClean="0"/>
              <a:pPr/>
              <a:t>17/09/15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ED1AC2-0BDD-F744-B8F1-4786C860067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2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69A119-80FD-BE46-959F-5A88CEF8E50B}" type="datetimeFigureOut">
              <a:rPr lang="en-US" smtClean="0"/>
              <a:pPr/>
              <a:t>17/09/15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ED1AC2-0BDD-F744-B8F1-4786C860067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69A119-80FD-BE46-959F-5A88CEF8E50B}" type="datetimeFigureOut">
              <a:rPr lang="en-US" smtClean="0">
                <a:solidFill>
                  <a:prstClr val="black">
                    <a:tint val="75000"/>
                  </a:prstClr>
                </a:solidFill>
              </a:rPr>
              <a:pPr/>
              <a:t>17/09/15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ED1AC2-0BDD-F744-B8F1-4786C8600672}"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69A119-80FD-BE46-959F-5A88CEF8E50B}" type="datetimeFigureOut">
              <a:rPr lang="en-US" smtClean="0">
                <a:solidFill>
                  <a:prstClr val="black">
                    <a:tint val="75000"/>
                  </a:prstClr>
                </a:solidFill>
                <a:latin typeface="Calibri"/>
              </a:rPr>
              <a:pPr/>
              <a:t>17/09/15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ED1AC2-0BDD-F744-B8F1-4786C86006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4.jpg"/><Relationship Id="rId5"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image" Target="../media/image1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2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16468"/>
            <a:ext cx="7772400" cy="1380066"/>
          </a:xfrm>
        </p:spPr>
        <p:txBody>
          <a:bodyPr rtlCol="0">
            <a:normAutofit fontScale="90000"/>
          </a:bodyPr>
          <a:lstStyle/>
          <a:p>
            <a:pPr fontAlgn="auto">
              <a:spcAft>
                <a:spcPts val="0"/>
              </a:spcAft>
              <a:defRPr/>
            </a:pPr>
            <a:r>
              <a:rPr lang="en-US" sz="3200" dirty="0" smtClean="0">
                <a:solidFill>
                  <a:schemeClr val="tx1">
                    <a:lumMod val="65000"/>
                    <a:lumOff val="35000"/>
                  </a:schemeClr>
                </a:solidFill>
                <a:latin typeface="Calibri"/>
                <a:cs typeface="Georgia"/>
              </a:rPr>
              <a:t/>
            </a:r>
            <a:br>
              <a:rPr lang="en-US" sz="3200" dirty="0" smtClean="0">
                <a:solidFill>
                  <a:schemeClr val="tx1">
                    <a:lumMod val="65000"/>
                    <a:lumOff val="35000"/>
                  </a:schemeClr>
                </a:solidFill>
                <a:latin typeface="Calibri"/>
                <a:cs typeface="Georgia"/>
              </a:rPr>
            </a:br>
            <a:r>
              <a:rPr lang="en-GB" sz="4000" dirty="0" smtClean="0"/>
              <a:t>Governing </a:t>
            </a:r>
            <a:r>
              <a:rPr lang="en-GB" sz="4000" dirty="0"/>
              <a:t>Education: the rise of </a:t>
            </a:r>
            <a:r>
              <a:rPr lang="en-GB" sz="4000" dirty="0" smtClean="0"/>
              <a:t>data </a:t>
            </a:r>
            <a:endParaRPr lang="en-US" sz="4000" dirty="0">
              <a:solidFill>
                <a:schemeClr val="tx1">
                  <a:lumMod val="65000"/>
                  <a:lumOff val="35000"/>
                </a:schemeClr>
              </a:solidFill>
              <a:latin typeface="Calibri"/>
              <a:cs typeface="Georgia"/>
            </a:endParaRPr>
          </a:p>
        </p:txBody>
      </p:sp>
      <p:sp>
        <p:nvSpPr>
          <p:cNvPr id="3" name="Subtitle 2"/>
          <p:cNvSpPr>
            <a:spLocks noGrp="1"/>
          </p:cNvSpPr>
          <p:nvPr>
            <p:ph type="subTitle" idx="1"/>
          </p:nvPr>
        </p:nvSpPr>
        <p:spPr>
          <a:xfrm>
            <a:off x="1371600" y="2479680"/>
            <a:ext cx="6400800" cy="1816305"/>
          </a:xfrm>
        </p:spPr>
        <p:txBody>
          <a:bodyPr>
            <a:normAutofit fontScale="92500" lnSpcReduction="10000"/>
          </a:bodyPr>
          <a:lstStyle/>
          <a:p>
            <a:pPr>
              <a:lnSpc>
                <a:spcPct val="80000"/>
              </a:lnSpc>
            </a:pPr>
            <a:endParaRPr lang="en-US" sz="2400" dirty="0" smtClean="0">
              <a:solidFill>
                <a:srgbClr val="595959"/>
              </a:solidFill>
              <a:latin typeface="Lucida Sans" charset="0"/>
              <a:ea typeface="Lucida Sans" charset="0"/>
              <a:cs typeface="Lucida Sans" charset="0"/>
            </a:endParaRPr>
          </a:p>
          <a:p>
            <a:pPr>
              <a:lnSpc>
                <a:spcPct val="80000"/>
              </a:lnSpc>
            </a:pPr>
            <a:r>
              <a:rPr lang="en-US" sz="2400" dirty="0" smtClean="0">
                <a:solidFill>
                  <a:schemeClr val="tx1"/>
                </a:solidFill>
                <a:latin typeface="Calibri"/>
                <a:ea typeface="Lucida Sans" charset="0"/>
                <a:cs typeface="Lucida Sans" charset="0"/>
              </a:rPr>
              <a:t>JENNY </a:t>
            </a:r>
            <a:r>
              <a:rPr lang="en-US" sz="2400" dirty="0">
                <a:solidFill>
                  <a:schemeClr val="tx1"/>
                </a:solidFill>
                <a:latin typeface="Calibri"/>
                <a:ea typeface="Lucida Sans" charset="0"/>
                <a:cs typeface="Lucida Sans" charset="0"/>
              </a:rPr>
              <a:t>OZGA</a:t>
            </a:r>
          </a:p>
          <a:p>
            <a:pPr>
              <a:lnSpc>
                <a:spcPct val="80000"/>
              </a:lnSpc>
            </a:pPr>
            <a:r>
              <a:rPr lang="en-US" sz="2400" dirty="0">
                <a:solidFill>
                  <a:schemeClr val="tx1"/>
                </a:solidFill>
                <a:latin typeface="Calibri"/>
                <a:ea typeface="Lucida Sans" charset="0"/>
                <a:cs typeface="Lucida Sans" charset="0"/>
              </a:rPr>
              <a:t>DEPARTMENT OF EDUCATION, UNIVERSITY OF OXFORD</a:t>
            </a:r>
            <a:endParaRPr lang="en-US" sz="2400" dirty="0" smtClean="0">
              <a:solidFill>
                <a:schemeClr val="tx1"/>
              </a:solidFill>
              <a:latin typeface="Calibri"/>
              <a:ea typeface="Lucida Sans" charset="0"/>
              <a:cs typeface="Lucida Sans" charset="0"/>
            </a:endParaRPr>
          </a:p>
          <a:p>
            <a:pPr>
              <a:lnSpc>
                <a:spcPct val="80000"/>
              </a:lnSpc>
            </a:pPr>
            <a:r>
              <a:rPr lang="en-US" sz="2400" dirty="0" smtClean="0">
                <a:solidFill>
                  <a:schemeClr val="tx1"/>
                </a:solidFill>
                <a:latin typeface="Calibri"/>
              </a:rPr>
              <a:t>	</a:t>
            </a:r>
          </a:p>
          <a:p>
            <a:pPr>
              <a:lnSpc>
                <a:spcPct val="80000"/>
              </a:lnSpc>
            </a:pPr>
            <a:r>
              <a:rPr lang="en-US" sz="2400" dirty="0" smtClean="0">
                <a:solidFill>
                  <a:schemeClr val="tx1"/>
                </a:solidFill>
                <a:latin typeface="Calibri"/>
              </a:rPr>
              <a:t>(</a:t>
            </a:r>
            <a:r>
              <a:rPr lang="en-US" sz="2400" dirty="0" err="1" smtClean="0">
                <a:solidFill>
                  <a:schemeClr val="tx1"/>
                </a:solidFill>
                <a:latin typeface="Calibri"/>
              </a:rPr>
              <a:t>jennifer.ozga@education.ox.ac.uk</a:t>
            </a:r>
            <a:r>
              <a:rPr lang="en-US" sz="2400" dirty="0" smtClean="0">
                <a:solidFill>
                  <a:schemeClr val="tx1"/>
                </a:solidFill>
                <a:latin typeface="Calibri"/>
              </a:rPr>
              <a:t>)</a:t>
            </a:r>
            <a:endParaRPr lang="en-GB" sz="2400" dirty="0" smtClean="0">
              <a:solidFill>
                <a:schemeClr val="tx1"/>
              </a:solidFill>
              <a:latin typeface="Calibri"/>
            </a:endParaRPr>
          </a:p>
          <a:p>
            <a:pPr>
              <a:lnSpc>
                <a:spcPct val="80000"/>
              </a:lnSpc>
            </a:pPr>
            <a:endParaRPr lang="en-US" sz="1500" dirty="0">
              <a:solidFill>
                <a:srgbClr val="898989"/>
              </a:solidFill>
              <a:latin typeface="Calibri"/>
            </a:endParaRPr>
          </a:p>
        </p:txBody>
      </p:sp>
      <p:pic>
        <p:nvPicPr>
          <p:cNvPr id="2052" name="Picture 2" descr="C:\Users\JenniferO\Pictures\ox_brand1_pos.gif"/>
          <p:cNvPicPr>
            <a:picLocks noChangeAspect="1" noChangeArrowheads="1"/>
          </p:cNvPicPr>
          <p:nvPr/>
        </p:nvPicPr>
        <p:blipFill>
          <a:blip r:embed="rId3"/>
          <a:srcRect/>
          <a:stretch>
            <a:fillRect/>
          </a:stretch>
        </p:blipFill>
        <p:spPr bwMode="auto">
          <a:xfrm>
            <a:off x="7616551" y="5373077"/>
            <a:ext cx="1201157" cy="1354575"/>
          </a:xfrm>
          <a:prstGeom prst="rect">
            <a:avLst/>
          </a:prstGeom>
          <a:noFill/>
          <a:ln w="9525">
            <a:noFill/>
            <a:miter lim="800000"/>
            <a:headEnd/>
            <a:tailEnd/>
          </a:ln>
        </p:spPr>
      </p:pic>
      <p:sp>
        <p:nvSpPr>
          <p:cNvPr id="5" name="TextBox 4"/>
          <p:cNvSpPr txBox="1"/>
          <p:nvPr/>
        </p:nvSpPr>
        <p:spPr>
          <a:xfrm>
            <a:off x="273538" y="5373077"/>
            <a:ext cx="4454770" cy="1077218"/>
          </a:xfrm>
          <a:prstGeom prst="rect">
            <a:avLst/>
          </a:prstGeom>
          <a:noFill/>
        </p:spPr>
        <p:txBody>
          <a:bodyPr wrap="square" rtlCol="0">
            <a:spAutoFit/>
          </a:bodyPr>
          <a:lstStyle/>
          <a:p>
            <a:endParaRPr lang="en-US" sz="2400" baseline="30000" dirty="0" smtClean="0"/>
          </a:p>
          <a:p>
            <a:r>
              <a:rPr lang="en-US" sz="2400" baseline="30000" dirty="0" err="1">
                <a:solidFill>
                  <a:srgbClr val="141413"/>
                </a:solidFill>
                <a:latin typeface="Helvetica"/>
              </a:rPr>
              <a:t>Université</a:t>
            </a:r>
            <a:r>
              <a:rPr lang="en-US" sz="2400" baseline="30000" dirty="0">
                <a:solidFill>
                  <a:srgbClr val="141413"/>
                </a:solidFill>
                <a:latin typeface="Helvetica"/>
              </a:rPr>
              <a:t> de Strasbourg </a:t>
            </a:r>
            <a:r>
              <a:rPr lang="en-US" sz="2400" baseline="30000" dirty="0" err="1">
                <a:solidFill>
                  <a:srgbClr val="141413"/>
                </a:solidFill>
                <a:latin typeface="Helvetica"/>
              </a:rPr>
              <a:t>Institut</a:t>
            </a:r>
            <a:r>
              <a:rPr lang="en-US" sz="2400" baseline="30000" dirty="0">
                <a:solidFill>
                  <a:srgbClr val="141413"/>
                </a:solidFill>
                <a:latin typeface="Helvetica"/>
              </a:rPr>
              <a:t> </a:t>
            </a:r>
            <a:r>
              <a:rPr lang="en-US" sz="2400" baseline="30000" dirty="0" err="1">
                <a:solidFill>
                  <a:srgbClr val="141413"/>
                </a:solidFill>
                <a:latin typeface="Helvetica"/>
              </a:rPr>
              <a:t>d’Études</a:t>
            </a:r>
            <a:r>
              <a:rPr lang="en-US" sz="2400" baseline="30000" dirty="0">
                <a:solidFill>
                  <a:srgbClr val="141413"/>
                </a:solidFill>
                <a:latin typeface="Helvetica"/>
              </a:rPr>
              <a:t> </a:t>
            </a:r>
            <a:r>
              <a:rPr lang="en-US" sz="2400" baseline="30000" dirty="0" err="1" smtClean="0">
                <a:solidFill>
                  <a:srgbClr val="141413"/>
                </a:solidFill>
                <a:latin typeface="Helvetica"/>
              </a:rPr>
              <a:t>Avancées</a:t>
            </a:r>
            <a:endParaRPr lang="en-US" sz="2400" baseline="30000" dirty="0" smtClean="0">
              <a:solidFill>
                <a:srgbClr val="141413"/>
              </a:solidFill>
              <a:latin typeface="Helvetica"/>
            </a:endParaRPr>
          </a:p>
          <a:p>
            <a:r>
              <a:rPr lang="en-US" sz="2400" baseline="30000" dirty="0" smtClean="0">
                <a:solidFill>
                  <a:srgbClr val="141413"/>
                </a:solidFill>
                <a:latin typeface="Helvetica"/>
              </a:rPr>
              <a:t>21st September 2015 </a:t>
            </a:r>
            <a:endParaRPr lang="en-US" sz="2400" dirty="0">
              <a:latin typeface="Calibri"/>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4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Changing Knowledge</a:t>
            </a:r>
            <a:endParaRPr lang="en-US" sz="2800" dirty="0"/>
          </a:p>
        </p:txBody>
      </p:sp>
      <p:sp>
        <p:nvSpPr>
          <p:cNvPr id="3" name="Text Placeholder 2"/>
          <p:cNvSpPr>
            <a:spLocks noGrp="1"/>
          </p:cNvSpPr>
          <p:nvPr>
            <p:ph type="body" idx="1"/>
          </p:nvPr>
        </p:nvSpPr>
        <p:spPr/>
        <p:txBody>
          <a:bodyPr/>
          <a:lstStyle/>
          <a:p>
            <a:r>
              <a:rPr lang="en-US" dirty="0" smtClean="0"/>
              <a:t>Knowledge</a:t>
            </a:r>
            <a:endParaRPr lang="en-US" dirty="0"/>
          </a:p>
        </p:txBody>
      </p:sp>
      <p:sp>
        <p:nvSpPr>
          <p:cNvPr id="4" name="Content Placeholder 3"/>
          <p:cNvSpPr>
            <a:spLocks noGrp="1"/>
          </p:cNvSpPr>
          <p:nvPr>
            <p:ph sz="half" idx="2"/>
          </p:nvPr>
        </p:nvSpPr>
        <p:spPr/>
        <p:txBody>
          <a:bodyPr/>
          <a:lstStyle/>
          <a:p>
            <a:r>
              <a:rPr lang="en-US" dirty="0" smtClean="0"/>
              <a:t>Dominant legitimacy: Scientific/Professional knowledge</a:t>
            </a:r>
          </a:p>
          <a:p>
            <a:r>
              <a:rPr lang="en-US" dirty="0" smtClean="0"/>
              <a:t>Limited knowledge holders</a:t>
            </a:r>
          </a:p>
          <a:p>
            <a:r>
              <a:rPr lang="en-US" dirty="0" smtClean="0"/>
              <a:t>Disciplinary knowledge-segmented, </a:t>
            </a:r>
            <a:r>
              <a:rPr lang="en-US" dirty="0" err="1" smtClean="0"/>
              <a:t>specialised</a:t>
            </a:r>
            <a:endParaRPr lang="en-US" dirty="0" smtClean="0"/>
          </a:p>
          <a:p>
            <a:r>
              <a:rPr lang="en-US" dirty="0" smtClean="0"/>
              <a:t>Slow circulation within closed systems</a:t>
            </a:r>
          </a:p>
          <a:p>
            <a:endParaRPr lang="en-US" dirty="0"/>
          </a:p>
        </p:txBody>
      </p:sp>
      <p:sp>
        <p:nvSpPr>
          <p:cNvPr id="5" name="Text Placeholder 4"/>
          <p:cNvSpPr>
            <a:spLocks noGrp="1"/>
          </p:cNvSpPr>
          <p:nvPr>
            <p:ph type="body" sz="quarter" idx="3"/>
          </p:nvPr>
        </p:nvSpPr>
        <p:spPr/>
        <p:txBody>
          <a:bodyPr/>
          <a:lstStyle/>
          <a:p>
            <a:r>
              <a:rPr lang="en-US" dirty="0" err="1" smtClean="0"/>
              <a:t>Knowledges</a:t>
            </a:r>
            <a:endParaRPr lang="en-US" dirty="0"/>
          </a:p>
        </p:txBody>
      </p:sp>
      <p:sp>
        <p:nvSpPr>
          <p:cNvPr id="6" name="Content Placeholder 5"/>
          <p:cNvSpPr>
            <a:spLocks noGrp="1"/>
          </p:cNvSpPr>
          <p:nvPr>
            <p:ph sz="quarter" idx="4"/>
          </p:nvPr>
        </p:nvSpPr>
        <p:spPr/>
        <p:txBody>
          <a:bodyPr>
            <a:normAutofit fontScale="92500"/>
          </a:bodyPr>
          <a:lstStyle/>
          <a:p>
            <a:r>
              <a:rPr lang="en-US" dirty="0" smtClean="0"/>
              <a:t>Legitimacy varied-know how, experiential and scientific</a:t>
            </a:r>
          </a:p>
          <a:p>
            <a:r>
              <a:rPr lang="en-US" dirty="0" smtClean="0"/>
              <a:t>Diversity of </a:t>
            </a:r>
            <a:r>
              <a:rPr lang="en-US" dirty="0" err="1" smtClean="0"/>
              <a:t>recognised</a:t>
            </a:r>
            <a:r>
              <a:rPr lang="en-US" dirty="0" smtClean="0"/>
              <a:t> knowledge holders</a:t>
            </a:r>
          </a:p>
          <a:p>
            <a:r>
              <a:rPr lang="en-US" dirty="0" smtClean="0"/>
              <a:t>‘what (ever) works’-usable, auditable, translatable –containing ‘levers for action’</a:t>
            </a:r>
          </a:p>
          <a:p>
            <a:r>
              <a:rPr lang="en-US" dirty="0" smtClean="0"/>
              <a:t>Fast-moving, </a:t>
            </a:r>
            <a:r>
              <a:rPr lang="en-US" dirty="0" err="1" smtClean="0"/>
              <a:t>internationalised</a:t>
            </a:r>
            <a:r>
              <a:rPr lang="en-US" dirty="0" smtClean="0"/>
              <a:t>, data-based</a:t>
            </a:r>
          </a:p>
          <a:p>
            <a:endParaRPr lang="en-US" dirty="0" smtClean="0"/>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4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Calibri"/>
              </a:rPr>
              <a:t>Comparative simplification</a:t>
            </a:r>
            <a:endParaRPr lang="en-US" sz="2800" dirty="0">
              <a:latin typeface="Calibri"/>
            </a:endParaRPr>
          </a:p>
        </p:txBody>
      </p:sp>
      <p:sp>
        <p:nvSpPr>
          <p:cNvPr id="3" name="Content Placeholder 2"/>
          <p:cNvSpPr>
            <a:spLocks noGrp="1"/>
          </p:cNvSpPr>
          <p:nvPr>
            <p:ph idx="1"/>
          </p:nvPr>
        </p:nvSpPr>
        <p:spPr/>
        <p:txBody>
          <a:bodyPr>
            <a:noAutofit/>
          </a:bodyPr>
          <a:lstStyle/>
          <a:p>
            <a:pPr algn="just">
              <a:buNone/>
            </a:pPr>
            <a:r>
              <a:rPr lang="en-GB" sz="2000" dirty="0" smtClean="0">
                <a:latin typeface="Calibri"/>
              </a:rPr>
              <a:t>A key feature of governing knowledge is that it is comparative.</a:t>
            </a:r>
          </a:p>
          <a:p>
            <a:pPr algn="just">
              <a:buNone/>
            </a:pPr>
            <a:r>
              <a:rPr lang="en-GB" sz="2000" dirty="0" smtClean="0">
                <a:latin typeface="Calibri"/>
              </a:rPr>
              <a:t>Comparison </a:t>
            </a:r>
            <a:r>
              <a:rPr lang="en-GB" sz="2000" dirty="0">
                <a:latin typeface="Calibri"/>
              </a:rPr>
              <a:t>frames knowledge-governing relations through establishing three key principles</a:t>
            </a:r>
            <a:r>
              <a:rPr lang="en-GB" sz="2000" dirty="0" smtClean="0">
                <a:latin typeface="Calibri"/>
              </a:rPr>
              <a:t> </a:t>
            </a:r>
          </a:p>
          <a:p>
            <a:pPr marL="571500" indent="-571500" algn="just">
              <a:buAutoNum type="romanLcParenBoth"/>
            </a:pPr>
            <a:r>
              <a:rPr lang="en-GB" sz="2000" dirty="0" smtClean="0">
                <a:latin typeface="Calibri"/>
              </a:rPr>
              <a:t>that </a:t>
            </a:r>
            <a:r>
              <a:rPr lang="en-GB" sz="2000" dirty="0">
                <a:latin typeface="Calibri"/>
              </a:rPr>
              <a:t>regular and systematic assessments are truthful practices for the improvement of national education systems;</a:t>
            </a:r>
            <a:r>
              <a:rPr lang="en-GB" sz="2000" dirty="0" smtClean="0">
                <a:latin typeface="Calibri"/>
              </a:rPr>
              <a:t> </a:t>
            </a:r>
          </a:p>
          <a:p>
            <a:pPr marL="571500" indent="-571500" algn="just">
              <a:buAutoNum type="romanLcParenBoth"/>
            </a:pPr>
            <a:r>
              <a:rPr lang="en-GB" sz="2000" dirty="0" smtClean="0">
                <a:latin typeface="Calibri"/>
              </a:rPr>
              <a:t>that </a:t>
            </a:r>
            <a:r>
              <a:rPr lang="en-GB" sz="2000" dirty="0">
                <a:latin typeface="Calibri"/>
              </a:rPr>
              <a:t>such improvement has to be analysed in relation to the pace of change of other countries;</a:t>
            </a:r>
            <a:r>
              <a:rPr lang="en-GB" sz="2000" dirty="0" smtClean="0">
                <a:latin typeface="Calibri"/>
              </a:rPr>
              <a:t> </a:t>
            </a:r>
          </a:p>
          <a:p>
            <a:pPr marL="571500" indent="-571500" algn="just">
              <a:buAutoNum type="romanLcParenBoth"/>
            </a:pPr>
            <a:r>
              <a:rPr lang="en-GB" sz="2000" dirty="0" smtClean="0">
                <a:latin typeface="Calibri"/>
              </a:rPr>
              <a:t>that </a:t>
            </a:r>
            <a:r>
              <a:rPr lang="en-GB" sz="2000" dirty="0">
                <a:latin typeface="Calibri"/>
              </a:rPr>
              <a:t>international comparison of student performances develops the quality of national education systems while capturing educational complexity and diversity (</a:t>
            </a:r>
            <a:r>
              <a:rPr lang="en-GB" sz="2000" dirty="0" err="1">
                <a:latin typeface="Calibri"/>
              </a:rPr>
              <a:t>Carvalho</a:t>
            </a:r>
            <a:r>
              <a:rPr lang="en-GB" sz="2000" dirty="0">
                <a:latin typeface="Calibri"/>
              </a:rPr>
              <a:t>, 2012).</a:t>
            </a:r>
            <a:r>
              <a:rPr lang="en-GB" sz="2000" dirty="0" smtClean="0">
                <a:latin typeface="Calibri"/>
              </a:rPr>
              <a:t> </a:t>
            </a:r>
          </a:p>
          <a:p>
            <a:pPr marL="571500" indent="-571500" algn="just">
              <a:buNone/>
            </a:pPr>
            <a:r>
              <a:rPr lang="en-GB" sz="2000" dirty="0" smtClean="0">
                <a:latin typeface="Calibri"/>
              </a:rPr>
              <a:t>The principle of comparison is also important within the national: in comparisons of schools and head/teachers/learners.</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1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latin typeface="Calibri"/>
              </a:rPr>
              <a:t>Governing needs de-</a:t>
            </a:r>
            <a:r>
              <a:rPr lang="en-US" sz="2400" dirty="0" err="1" smtClean="0">
                <a:latin typeface="Calibri"/>
              </a:rPr>
              <a:t>contextualised</a:t>
            </a:r>
            <a:r>
              <a:rPr lang="en-US" sz="2400" dirty="0" smtClean="0">
                <a:latin typeface="Calibri"/>
              </a:rPr>
              <a:t>, actionable knowledge</a:t>
            </a:r>
            <a:endParaRPr lang="en-US" sz="2400" dirty="0">
              <a:latin typeface="Calibri"/>
            </a:endParaRPr>
          </a:p>
        </p:txBody>
      </p:sp>
      <p:sp>
        <p:nvSpPr>
          <p:cNvPr id="3" name="Content Placeholder 2"/>
          <p:cNvSpPr>
            <a:spLocks noGrp="1"/>
          </p:cNvSpPr>
          <p:nvPr>
            <p:ph idx="1"/>
          </p:nvPr>
        </p:nvSpPr>
        <p:spPr/>
        <p:txBody>
          <a:bodyPr>
            <a:normAutofit/>
          </a:bodyPr>
          <a:lstStyle/>
          <a:p>
            <a:pPr marL="0" algn="just">
              <a:buNone/>
            </a:pPr>
            <a:r>
              <a:rPr lang="en-GB" sz="2162" dirty="0" smtClean="0">
                <a:latin typeface="Calibri"/>
              </a:rPr>
              <a:t>In current conditions, knowledge claims are most powerful if they are trans-historical and trans-situational:</a:t>
            </a:r>
          </a:p>
          <a:p>
            <a:pPr marL="0" indent="0" algn="just">
              <a:buNone/>
            </a:pPr>
            <a:r>
              <a:rPr lang="en-GB" sz="2162" dirty="0" smtClean="0">
                <a:latin typeface="Calibri"/>
              </a:rPr>
              <a:t>‘the decline or loss of the context-specificity of a knowledge claim is widely seen as adding to the validity, if not the truthfulness, of the claim’ </a:t>
            </a:r>
            <a:r>
              <a:rPr lang="en-GB" sz="2200" dirty="0" smtClean="0"/>
              <a:t>(</a:t>
            </a:r>
            <a:r>
              <a:rPr lang="en-GB" sz="2200" dirty="0" err="1">
                <a:ea typeface="ＭＳ 明朝"/>
              </a:rPr>
              <a:t>Grundmann</a:t>
            </a:r>
            <a:r>
              <a:rPr lang="en-GB" sz="2200" dirty="0">
                <a:ea typeface="ＭＳ 明朝"/>
              </a:rPr>
              <a:t> R and </a:t>
            </a:r>
            <a:r>
              <a:rPr lang="en-GB" sz="2200" dirty="0" err="1">
                <a:ea typeface="ＭＳ 明朝"/>
              </a:rPr>
              <a:t>Stehr</a:t>
            </a:r>
            <a:r>
              <a:rPr lang="en-GB" sz="2200" dirty="0">
                <a:ea typeface="ＭＳ 明朝"/>
              </a:rPr>
              <a:t>, N (2012) </a:t>
            </a:r>
            <a:r>
              <a:rPr lang="en-GB" sz="2200" u="sng" dirty="0">
                <a:ea typeface="ＭＳ 明朝"/>
              </a:rPr>
              <a:t>The Power of Scientific Knowledge</a:t>
            </a:r>
            <a:r>
              <a:rPr lang="en-GB" sz="2200" dirty="0">
                <a:ea typeface="ＭＳ 明朝"/>
              </a:rPr>
              <a:t> Cambridge, Cambridge University </a:t>
            </a:r>
            <a:r>
              <a:rPr lang="en-GB" sz="2200" dirty="0" smtClean="0">
                <a:ea typeface="ＭＳ 明朝"/>
              </a:rPr>
              <a:t>Press</a:t>
            </a:r>
            <a:r>
              <a:rPr lang="en-GB" sz="2200" dirty="0" smtClean="0"/>
              <a:t>: p.3)</a:t>
            </a:r>
          </a:p>
          <a:p>
            <a:pPr algn="just">
              <a:buNone/>
            </a:pPr>
            <a:endParaRPr lang="en-GB" sz="2162" dirty="0" smtClean="0">
              <a:latin typeface="Calibri"/>
            </a:endParaRPr>
          </a:p>
          <a:p>
            <a:pPr algn="just">
              <a:buNone/>
            </a:pPr>
            <a:r>
              <a:rPr lang="en-GB" sz="2162" dirty="0" smtClean="0">
                <a:latin typeface="Calibri"/>
              </a:rPr>
              <a:t>Knowledge becomes relevant to governing when: </a:t>
            </a:r>
          </a:p>
          <a:p>
            <a:pPr algn="just">
              <a:buNone/>
            </a:pPr>
            <a:r>
              <a:rPr lang="en-GB" sz="2162" dirty="0" smtClean="0">
                <a:latin typeface="Calibri"/>
              </a:rPr>
              <a:t>	‘it includes the policy options that need to be manipulated” [and such] ‘practical knowledge (…) provides knowledge that identifies the levers for action</a:t>
            </a:r>
            <a:r>
              <a:rPr lang="en-GB" sz="2162" b="1" i="1" dirty="0" smtClean="0">
                <a:latin typeface="Calibri"/>
              </a:rPr>
              <a:t>’ </a:t>
            </a:r>
            <a:r>
              <a:rPr lang="en-GB" sz="2162" dirty="0" smtClean="0">
                <a:latin typeface="Calibri"/>
              </a:rPr>
              <a:t> (</a:t>
            </a:r>
            <a:r>
              <a:rPr lang="en-GB" sz="2162" dirty="0" err="1" smtClean="0">
                <a:latin typeface="Calibri"/>
              </a:rPr>
              <a:t>Grundmann</a:t>
            </a:r>
            <a:r>
              <a:rPr lang="en-GB" sz="2162" dirty="0" smtClean="0">
                <a:latin typeface="Calibri"/>
              </a:rPr>
              <a:t> and </a:t>
            </a:r>
            <a:r>
              <a:rPr lang="en-GB" sz="2162" dirty="0" err="1" smtClean="0">
                <a:latin typeface="Calibri"/>
              </a:rPr>
              <a:t>Stehr</a:t>
            </a:r>
            <a:r>
              <a:rPr lang="en-GB" sz="2162" dirty="0" smtClean="0">
                <a:latin typeface="Calibri"/>
              </a:rPr>
              <a:t> 2012:179). </a:t>
            </a:r>
          </a:p>
          <a:p>
            <a:pPr algn="just">
              <a:buNone/>
            </a:pPr>
            <a:endParaRPr lang="en-GB" sz="2162" dirty="0" smtClean="0">
              <a:latin typeface="Calibri"/>
            </a:endParaRPr>
          </a:p>
          <a:p>
            <a:pPr marL="0" indent="0">
              <a:buNone/>
            </a:pPr>
            <a:endParaRPr lang="en-GB" sz="3143" dirty="0" smtClean="0">
              <a:solidFill>
                <a:schemeClr val="tx1">
                  <a:lumMod val="65000"/>
                  <a:lumOff val="35000"/>
                </a:schemeClr>
              </a:solidFill>
              <a:latin typeface="Calibri"/>
            </a:endParaRPr>
          </a:p>
          <a:p>
            <a:pPr marL="571500" indent="-571500">
              <a:buAutoNum type="romanLcParenBoth"/>
            </a:pPr>
            <a:endParaRPr lang="en-GB" dirty="0" smtClean="0">
              <a:latin typeface="Times New Roman"/>
            </a:endParaRPr>
          </a:p>
          <a:p>
            <a:pPr marL="571500" indent="-571500">
              <a:buAutoNum type="romanLcParenBoth"/>
            </a:pPr>
            <a:endParaRPr lang="en-GB" dirty="0" smtClean="0">
              <a:latin typeface="Times New Roman"/>
            </a:endParaRPr>
          </a:p>
          <a:p>
            <a:pPr marL="571500" indent="-571500">
              <a:buNone/>
            </a:pPr>
            <a:endParaRPr lang="en-US" dirty="0" smtClean="0">
              <a:latin typeface="Times New Roman"/>
            </a:endParaRPr>
          </a:p>
          <a:p>
            <a:pPr marL="571500" indent="-571500">
              <a:buNone/>
            </a:pPr>
            <a:endParaRPr lang="en-US" dirty="0" smtClean="0">
              <a:latin typeface="Times New Roman"/>
            </a:endParaRPr>
          </a:p>
          <a:p>
            <a:endParaRPr lang="en-US" dirty="0">
              <a:latin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9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5442"/>
          </a:xfrm>
        </p:spPr>
        <p:txBody>
          <a:bodyPr>
            <a:normAutofit/>
          </a:bodyPr>
          <a:lstStyle/>
          <a:p>
            <a:r>
              <a:rPr lang="en-US" sz="2400" dirty="0" smtClean="0">
                <a:solidFill>
                  <a:schemeClr val="tx1">
                    <a:lumMod val="65000"/>
                    <a:lumOff val="35000"/>
                  </a:schemeClr>
                </a:solidFill>
                <a:latin typeface="Calibri"/>
              </a:rPr>
              <a:t>Experts, consultants and the problem of endless possibility</a:t>
            </a:r>
            <a:endParaRPr lang="en-US" sz="2400" dirty="0">
              <a:solidFill>
                <a:schemeClr val="tx1">
                  <a:lumMod val="65000"/>
                  <a:lumOff val="35000"/>
                </a:schemeClr>
              </a:solidFill>
              <a:latin typeface="Calibri"/>
            </a:endParaRPr>
          </a:p>
        </p:txBody>
      </p:sp>
      <p:sp>
        <p:nvSpPr>
          <p:cNvPr id="3" name="Content Placeholder 2"/>
          <p:cNvSpPr>
            <a:spLocks noGrp="1"/>
          </p:cNvSpPr>
          <p:nvPr>
            <p:ph idx="1"/>
          </p:nvPr>
        </p:nvSpPr>
        <p:spPr>
          <a:xfrm>
            <a:off x="457200" y="1270080"/>
            <a:ext cx="8229600" cy="4856083"/>
          </a:xfrm>
        </p:spPr>
        <p:txBody>
          <a:bodyPr>
            <a:normAutofit/>
          </a:bodyPr>
          <a:lstStyle/>
          <a:p>
            <a:pPr algn="just">
              <a:buNone/>
            </a:pPr>
            <a:r>
              <a:rPr lang="en-GB" sz="2162" dirty="0" smtClean="0">
                <a:solidFill>
                  <a:schemeClr val="tx1">
                    <a:lumMod val="65000"/>
                    <a:lumOff val="35000"/>
                  </a:schemeClr>
                </a:solidFill>
                <a:latin typeface="Calibri"/>
              </a:rPr>
              <a:t>Governing work </a:t>
            </a:r>
            <a:r>
              <a:rPr lang="en-GB" sz="2162" dirty="0">
                <a:solidFill>
                  <a:schemeClr val="tx1">
                    <a:lumMod val="65000"/>
                    <a:lumOff val="35000"/>
                  </a:schemeClr>
                </a:solidFill>
                <a:latin typeface="Calibri"/>
              </a:rPr>
              <a:t>demands skills in translating information into ‘practical knowledge’, mediating conflict and brokering </a:t>
            </a:r>
            <a:r>
              <a:rPr lang="en-GB" sz="2162" dirty="0" smtClean="0">
                <a:solidFill>
                  <a:schemeClr val="tx1">
                    <a:lumMod val="65000"/>
                    <a:lumOff val="35000"/>
                  </a:schemeClr>
                </a:solidFill>
                <a:latin typeface="Calibri"/>
              </a:rPr>
              <a:t>interests. </a:t>
            </a:r>
            <a:r>
              <a:rPr lang="en-GB" sz="2162" dirty="0">
                <a:solidFill>
                  <a:schemeClr val="tx1">
                    <a:lumMod val="65000"/>
                    <a:lumOff val="35000"/>
                  </a:schemeClr>
                </a:solidFill>
                <a:latin typeface="Calibri"/>
              </a:rPr>
              <a:t>N</a:t>
            </a:r>
            <a:r>
              <a:rPr lang="en-GB" sz="2162" dirty="0" smtClean="0">
                <a:solidFill>
                  <a:schemeClr val="tx1">
                    <a:lumMod val="65000"/>
                    <a:lumOff val="35000"/>
                  </a:schemeClr>
                </a:solidFill>
                <a:latin typeface="Calibri"/>
              </a:rPr>
              <a:t>etworks </a:t>
            </a:r>
            <a:r>
              <a:rPr lang="en-GB" sz="2162" dirty="0">
                <a:solidFill>
                  <a:schemeClr val="tx1">
                    <a:lumMod val="65000"/>
                    <a:lumOff val="35000"/>
                  </a:schemeClr>
                </a:solidFill>
                <a:latin typeface="Calibri"/>
              </a:rPr>
              <a:t>of experts</a:t>
            </a:r>
            <a:r>
              <a:rPr lang="en-GB" sz="2162" dirty="0" smtClean="0">
                <a:solidFill>
                  <a:schemeClr val="tx1">
                    <a:lumMod val="65000"/>
                    <a:lumOff val="35000"/>
                  </a:schemeClr>
                </a:solidFill>
                <a:latin typeface="Calibri"/>
              </a:rPr>
              <a:t> [often with commercial interests] promote </a:t>
            </a:r>
            <a:r>
              <a:rPr lang="en-GB" sz="2162" dirty="0">
                <a:solidFill>
                  <a:schemeClr val="tx1">
                    <a:lumMod val="65000"/>
                    <a:lumOff val="35000"/>
                  </a:schemeClr>
                </a:solidFill>
                <a:latin typeface="Calibri"/>
              </a:rPr>
              <a:t>cognitive consensus that makes political action easier.</a:t>
            </a:r>
            <a:r>
              <a:rPr lang="en-GB" sz="2162" dirty="0" smtClean="0">
                <a:solidFill>
                  <a:schemeClr val="tx1">
                    <a:lumMod val="65000"/>
                    <a:lumOff val="35000"/>
                  </a:schemeClr>
                </a:solidFill>
                <a:latin typeface="Calibri"/>
              </a:rPr>
              <a:t> Moreover</a:t>
            </a:r>
            <a:r>
              <a:rPr lang="en-GB" sz="2162" dirty="0">
                <a:solidFill>
                  <a:schemeClr val="tx1">
                    <a:lumMod val="65000"/>
                    <a:lumOff val="35000"/>
                  </a:schemeClr>
                </a:solidFill>
                <a:latin typeface="Calibri"/>
              </a:rPr>
              <a:t>:</a:t>
            </a:r>
            <a:r>
              <a:rPr lang="en-GB" sz="2162" dirty="0" smtClean="0">
                <a:solidFill>
                  <a:schemeClr val="tx1">
                    <a:lumMod val="65000"/>
                    <a:lumOff val="35000"/>
                  </a:schemeClr>
                </a:solidFill>
                <a:latin typeface="Calibri"/>
              </a:rPr>
              <a:t> </a:t>
            </a:r>
          </a:p>
          <a:p>
            <a:pPr algn="just">
              <a:buNone/>
            </a:pPr>
            <a:r>
              <a:rPr lang="en-GB" sz="2162" dirty="0" smtClean="0">
                <a:solidFill>
                  <a:schemeClr val="tx1">
                    <a:lumMod val="65000"/>
                    <a:lumOff val="35000"/>
                  </a:schemeClr>
                </a:solidFill>
                <a:latin typeface="Calibri"/>
              </a:rPr>
              <a:t>‘their </a:t>
            </a:r>
            <a:r>
              <a:rPr lang="en-GB" sz="2162" dirty="0">
                <a:solidFill>
                  <a:schemeClr val="tx1">
                    <a:lumMod val="65000"/>
                    <a:lumOff val="35000"/>
                  </a:schemeClr>
                </a:solidFill>
                <a:latin typeface="Calibri"/>
              </a:rPr>
              <a:t>attributes as experts and consultants tend to obscure the ideological and political dimension of their activities of knowledge production for </a:t>
            </a:r>
            <a:r>
              <a:rPr lang="en-GB" sz="2162" dirty="0" smtClean="0">
                <a:solidFill>
                  <a:schemeClr val="tx1">
                    <a:lumMod val="65000"/>
                    <a:lumOff val="35000"/>
                  </a:schemeClr>
                </a:solidFill>
                <a:latin typeface="Calibri"/>
              </a:rPr>
              <a:t>policy’ </a:t>
            </a:r>
            <a:r>
              <a:rPr lang="en-GB" sz="2162" dirty="0">
                <a:solidFill>
                  <a:schemeClr val="tx1">
                    <a:lumMod val="65000"/>
                    <a:lumOff val="35000"/>
                  </a:schemeClr>
                </a:solidFill>
                <a:latin typeface="Calibri"/>
              </a:rPr>
              <a:t>(</a:t>
            </a:r>
            <a:r>
              <a:rPr lang="en-GB" sz="2162" dirty="0" err="1">
                <a:solidFill>
                  <a:schemeClr val="tx1">
                    <a:lumMod val="65000"/>
                    <a:lumOff val="35000"/>
                  </a:schemeClr>
                </a:solidFill>
                <a:latin typeface="Calibri"/>
              </a:rPr>
              <a:t>Shiroma</a:t>
            </a:r>
            <a:r>
              <a:rPr lang="en-GB" sz="2162" dirty="0">
                <a:solidFill>
                  <a:schemeClr val="tx1">
                    <a:lumMod val="65000"/>
                    <a:lumOff val="35000"/>
                  </a:schemeClr>
                </a:solidFill>
                <a:latin typeface="Calibri"/>
              </a:rPr>
              <a:t>, 2014, </a:t>
            </a:r>
            <a:r>
              <a:rPr lang="en-GB" sz="2162" dirty="0" err="1">
                <a:solidFill>
                  <a:schemeClr val="tx1">
                    <a:lumMod val="65000"/>
                    <a:lumOff val="35000"/>
                  </a:schemeClr>
                </a:solidFill>
                <a:latin typeface="Calibri"/>
              </a:rPr>
              <a:t>p</a:t>
            </a:r>
            <a:r>
              <a:rPr lang="en-GB" sz="2162" dirty="0">
                <a:solidFill>
                  <a:schemeClr val="tx1">
                    <a:lumMod val="65000"/>
                    <a:lumOff val="35000"/>
                  </a:schemeClr>
                </a:solidFill>
                <a:latin typeface="Calibri"/>
              </a:rPr>
              <a:t>. 2).</a:t>
            </a:r>
            <a:r>
              <a:rPr lang="en-GB" sz="2162" dirty="0" smtClean="0">
                <a:solidFill>
                  <a:schemeClr val="tx1">
                    <a:lumMod val="65000"/>
                    <a:lumOff val="35000"/>
                  </a:schemeClr>
                </a:solidFill>
                <a:latin typeface="Calibri"/>
              </a:rPr>
              <a:t> </a:t>
            </a:r>
          </a:p>
          <a:p>
            <a:pPr algn="just">
              <a:buNone/>
            </a:pPr>
            <a:r>
              <a:rPr lang="en-GB" sz="2162" dirty="0" smtClean="0">
                <a:solidFill>
                  <a:schemeClr val="tx1">
                    <a:lumMod val="65000"/>
                    <a:lumOff val="35000"/>
                  </a:schemeClr>
                </a:solidFill>
                <a:latin typeface="Calibri"/>
              </a:rPr>
              <a:t>‘The </a:t>
            </a:r>
            <a:r>
              <a:rPr lang="en-GB" sz="2162" dirty="0">
                <a:solidFill>
                  <a:schemeClr val="tx1">
                    <a:lumMod val="65000"/>
                    <a:lumOff val="35000"/>
                  </a:schemeClr>
                </a:solidFill>
                <a:latin typeface="Calibri"/>
              </a:rPr>
              <a:t>rapid growth of experts, advisers and consultants in education arises from the rapid expansion of </a:t>
            </a:r>
            <a:r>
              <a:rPr lang="en-GB" sz="2162" dirty="0" smtClean="0">
                <a:solidFill>
                  <a:schemeClr val="tx1">
                    <a:lumMod val="65000"/>
                    <a:lumOff val="35000"/>
                  </a:schemeClr>
                </a:solidFill>
                <a:latin typeface="Calibri"/>
              </a:rPr>
              <a:t>knowledge/information, this </a:t>
            </a:r>
            <a:r>
              <a:rPr lang="en-GB" sz="2162" dirty="0">
                <a:solidFill>
                  <a:schemeClr val="tx1">
                    <a:lumMod val="65000"/>
                    <a:lumOff val="35000"/>
                  </a:schemeClr>
                </a:solidFill>
                <a:latin typeface="Calibri"/>
              </a:rPr>
              <a:t>provides opportunities for simplification of the problem of endless competing interpretation in order to provide a basis for </a:t>
            </a:r>
            <a:r>
              <a:rPr lang="en-GB" sz="2162" dirty="0" smtClean="0">
                <a:solidFill>
                  <a:schemeClr val="tx1">
                    <a:lumMod val="65000"/>
                    <a:lumOff val="35000"/>
                  </a:schemeClr>
                </a:solidFill>
                <a:latin typeface="Calibri"/>
              </a:rPr>
              <a:t>action’ </a:t>
            </a:r>
            <a:r>
              <a:rPr lang="en-GB" sz="2162" dirty="0">
                <a:solidFill>
                  <a:schemeClr val="tx1">
                    <a:lumMod val="65000"/>
                    <a:lumOff val="35000"/>
                  </a:schemeClr>
                </a:solidFill>
                <a:latin typeface="Calibri"/>
              </a:rPr>
              <a:t>(</a:t>
            </a:r>
            <a:r>
              <a:rPr lang="en-GB" sz="2162" dirty="0" err="1">
                <a:solidFill>
                  <a:schemeClr val="tx1">
                    <a:lumMod val="65000"/>
                    <a:lumOff val="35000"/>
                  </a:schemeClr>
                </a:solidFill>
                <a:latin typeface="Calibri"/>
              </a:rPr>
              <a:t>Grundmann</a:t>
            </a:r>
            <a:r>
              <a:rPr lang="en-GB" sz="2162" dirty="0">
                <a:solidFill>
                  <a:schemeClr val="tx1">
                    <a:lumMod val="65000"/>
                    <a:lumOff val="35000"/>
                  </a:schemeClr>
                </a:solidFill>
                <a:latin typeface="Calibri"/>
              </a:rPr>
              <a:t> &amp; </a:t>
            </a:r>
            <a:r>
              <a:rPr lang="en-GB" sz="2162" dirty="0" err="1">
                <a:solidFill>
                  <a:schemeClr val="tx1">
                    <a:lumMod val="65000"/>
                    <a:lumOff val="35000"/>
                  </a:schemeClr>
                </a:solidFill>
                <a:latin typeface="Calibri"/>
              </a:rPr>
              <a:t>Stehr</a:t>
            </a:r>
            <a:r>
              <a:rPr lang="en-GB" sz="2162" dirty="0">
                <a:solidFill>
                  <a:schemeClr val="tx1">
                    <a:lumMod val="65000"/>
                    <a:lumOff val="35000"/>
                  </a:schemeClr>
                </a:solidFill>
                <a:latin typeface="Calibri"/>
              </a:rPr>
              <a:t>, 2012, pp. 20-21).</a:t>
            </a:r>
          </a:p>
          <a:p>
            <a:endParaRPr lang="en-US" dirty="0">
              <a:latin typeface="Garamond"/>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4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Calibri"/>
              </a:rPr>
              <a:t>Euro-data</a:t>
            </a:r>
            <a:endParaRPr lang="en-US" sz="2800" dirty="0">
              <a:latin typeface="Calibri"/>
            </a:endParaRPr>
          </a:p>
        </p:txBody>
      </p:sp>
      <p:sp>
        <p:nvSpPr>
          <p:cNvPr id="3" name="Content Placeholder 2"/>
          <p:cNvSpPr>
            <a:spLocks noGrp="1"/>
          </p:cNvSpPr>
          <p:nvPr>
            <p:ph idx="1"/>
          </p:nvPr>
        </p:nvSpPr>
        <p:spPr/>
        <p:txBody>
          <a:bodyPr>
            <a:normAutofit/>
          </a:bodyPr>
          <a:lstStyle/>
          <a:p>
            <a:pPr>
              <a:buNone/>
            </a:pPr>
            <a:r>
              <a:rPr lang="en-GB" sz="2000" dirty="0" smtClean="0">
                <a:latin typeface="Calibri"/>
                <a:cs typeface="Arial" charset="0"/>
              </a:rPr>
              <a:t>‘</a:t>
            </a:r>
            <a:r>
              <a:rPr lang="en-US" sz="2000" dirty="0" smtClean="0">
                <a:latin typeface="Calibri"/>
                <a:cs typeface="Lucida Sans"/>
              </a:rPr>
              <a:t>‘…..because when you sit up to your neck in the Scottish system, everything is Scottish. Everything is Scottish. [You feel] This is our system, we defend it as a fortress and all these influences from outside, they should be kept away. </a:t>
            </a:r>
          </a:p>
          <a:p>
            <a:pPr>
              <a:buNone/>
            </a:pPr>
            <a:endParaRPr lang="en-US" sz="2000" dirty="0" smtClean="0">
              <a:latin typeface="Calibri"/>
              <a:cs typeface="Lucida Sans"/>
            </a:endParaRPr>
          </a:p>
          <a:p>
            <a:pPr>
              <a:buNone/>
            </a:pPr>
            <a:r>
              <a:rPr lang="en-US" sz="2000" dirty="0" smtClean="0">
                <a:latin typeface="Calibri"/>
                <a:cs typeface="Lucida Sans"/>
              </a:rPr>
              <a:t>By sitting here and making comparative analysis, we identify what is specifically Scottish to the Scottish system. What is it that you should actually defend to keep these roots in national culture and national institutions ….. We know it, we have the information, we have this distance that is necessary to do it. And we can compare and find out what is it that shines in the Scottish system.’ </a:t>
            </a:r>
          </a:p>
          <a:p>
            <a:pPr>
              <a:buNone/>
            </a:pPr>
            <a:r>
              <a:rPr lang="en-US" sz="2000" dirty="0" smtClean="0">
                <a:latin typeface="Calibri"/>
                <a:cs typeface="Lucida Sans"/>
              </a:rPr>
              <a:t>[Senior EU </a:t>
            </a:r>
            <a:r>
              <a:rPr lang="en-US" sz="2000" dirty="0" smtClean="0">
                <a:latin typeface="Calibri"/>
                <a:cs typeface="Lucida Sans"/>
              </a:rPr>
              <a:t>Analyst Brussels]</a:t>
            </a:r>
            <a:endParaRPr lang="en-GB" sz="2000" dirty="0" smtClean="0">
              <a:latin typeface="Calibri"/>
              <a:cs typeface="Lucida Sans"/>
            </a:endParaRP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4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tx1">
                    <a:lumMod val="65000"/>
                    <a:lumOff val="35000"/>
                  </a:schemeClr>
                </a:solidFill>
                <a:latin typeface="Calibri"/>
              </a:rPr>
              <a:t>PISA Data</a:t>
            </a:r>
            <a:endParaRPr lang="en-US" sz="3200" dirty="0">
              <a:solidFill>
                <a:schemeClr val="tx1">
                  <a:lumMod val="65000"/>
                  <a:lumOff val="35000"/>
                </a:schemeClr>
              </a:solidFill>
              <a:latin typeface="Calibri"/>
            </a:endParaRPr>
          </a:p>
        </p:txBody>
      </p:sp>
      <p:sp>
        <p:nvSpPr>
          <p:cNvPr id="3" name="Content Placeholder 2"/>
          <p:cNvSpPr>
            <a:spLocks noGrp="1"/>
          </p:cNvSpPr>
          <p:nvPr>
            <p:ph idx="1"/>
          </p:nvPr>
        </p:nvSpPr>
        <p:spPr/>
        <p:txBody>
          <a:bodyPr>
            <a:normAutofit/>
          </a:bodyPr>
          <a:lstStyle/>
          <a:p>
            <a:pPr>
              <a:buNone/>
            </a:pPr>
            <a:r>
              <a:rPr lang="en-US" sz="2000" dirty="0" smtClean="0">
                <a:latin typeface="Calibri"/>
              </a:rPr>
              <a:t>There’s a lot of talking, an awful lot of talking around the table……..I seldom remember any debates on that level. It was more about Andreas Schleicher driving the whole agenda along as a process- very controlled, time controlled and then just people contributing to particular issues of decision making.’ [CP86] </a:t>
            </a:r>
          </a:p>
          <a:p>
            <a:pPr>
              <a:buNone/>
            </a:pPr>
            <a:r>
              <a:rPr lang="en-US" sz="2000" dirty="0" smtClean="0">
                <a:latin typeface="Calibri"/>
              </a:rPr>
              <a:t>‘The guys in ACER, they have a strong role. They would turn up in these meetings but they would come and talk technical language […] national representatives […], with some exceptions, they would just be sitting, just taking on trust that this was the way to go. There was very limited- in my experience- challenge of anything on the technical side’ (CP86)</a:t>
            </a:r>
          </a:p>
          <a:p>
            <a:endParaRPr lang="en-US" dirty="0" smtClean="0">
              <a:latin typeface="Garamond"/>
            </a:endParaRP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4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5100"/>
            <a:ext cx="8109178" cy="1283447"/>
          </a:xfrm>
        </p:spPr>
        <p:txBody>
          <a:bodyPr>
            <a:normAutofit/>
          </a:bodyPr>
          <a:lstStyle/>
          <a:p>
            <a:r>
              <a:rPr lang="en-US" sz="3200" dirty="0" smtClean="0">
                <a:solidFill>
                  <a:schemeClr val="tx1">
                    <a:lumMod val="65000"/>
                    <a:lumOff val="35000"/>
                  </a:schemeClr>
                </a:solidFill>
                <a:latin typeface="Calibri"/>
              </a:rPr>
              <a:t>The ‘popular currency’ of data</a:t>
            </a:r>
            <a:endParaRPr lang="en-US" sz="3200" dirty="0">
              <a:solidFill>
                <a:schemeClr val="tx1">
                  <a:lumMod val="65000"/>
                  <a:lumOff val="35000"/>
                </a:schemeClr>
              </a:solidFill>
              <a:latin typeface="Calibri"/>
            </a:endParaRPr>
          </a:p>
        </p:txBody>
      </p:sp>
      <p:sp>
        <p:nvSpPr>
          <p:cNvPr id="3" name="Content Placeholder 2"/>
          <p:cNvSpPr>
            <a:spLocks noGrp="1"/>
          </p:cNvSpPr>
          <p:nvPr>
            <p:ph idx="1"/>
          </p:nvPr>
        </p:nvSpPr>
        <p:spPr/>
        <p:txBody>
          <a:bodyPr>
            <a:normAutofit/>
          </a:bodyPr>
          <a:lstStyle/>
          <a:p>
            <a:pPr marL="0" indent="0">
              <a:buNone/>
            </a:pPr>
            <a:r>
              <a:rPr lang="en-US" sz="2000" dirty="0" smtClean="0"/>
              <a:t>‘ The </a:t>
            </a:r>
            <a:r>
              <a:rPr lang="en-US" sz="2000" dirty="0"/>
              <a:t>‘popular’ work that data do is to make connections to individual citizens/learners/pupils in such a way as to steer or mediate their decisions and actions in relation to economic demands, to family relationships and all other aspects of everyday life (cf. Rose and Miller 1992, 180</a:t>
            </a:r>
            <a:r>
              <a:rPr lang="en-US" sz="2000" dirty="0" smtClean="0"/>
              <a:t>)’. </a:t>
            </a:r>
          </a:p>
          <a:p>
            <a:pPr marL="0" indent="0">
              <a:buNone/>
            </a:pPr>
            <a:endParaRPr lang="en-US" sz="2000" dirty="0" smtClean="0"/>
          </a:p>
          <a:p>
            <a:pPr marL="0" indent="0">
              <a:buNone/>
            </a:pPr>
            <a:r>
              <a:rPr lang="en-US" sz="2000" dirty="0" smtClean="0"/>
              <a:t>This </a:t>
            </a:r>
            <a:r>
              <a:rPr lang="en-US" sz="2000" dirty="0"/>
              <a:t>development is not confined to ‘official’ data: </a:t>
            </a:r>
            <a:endParaRPr lang="en-GB" sz="2000" dirty="0"/>
          </a:p>
          <a:p>
            <a:pPr marL="0" indent="0">
              <a:buNone/>
            </a:pPr>
            <a:r>
              <a:rPr lang="en-US" sz="2000" dirty="0"/>
              <a:t>‘…social media has grown into an efficient tool for the government of individuals and masses. The Internet sites that promote the neoliberal evaluation culture are motivated by and deeply embedded in contemporary social and political reforms, and rely on a new mode of regulation – governing at a </a:t>
            </a:r>
            <a:r>
              <a:rPr lang="en-US" sz="2000" dirty="0" smtClean="0"/>
              <a:t>distance- </a:t>
            </a:r>
            <a:r>
              <a:rPr lang="en-US" sz="2000" dirty="0"/>
              <a:t>through the regulated choices of individual citizens, and through specifying subjects of responsibility, autonomy and choice’. (</a:t>
            </a:r>
            <a:r>
              <a:rPr lang="en-US" sz="2000" dirty="0" err="1"/>
              <a:t>Piattoeva</a:t>
            </a:r>
            <a:r>
              <a:rPr lang="en-US" sz="2000" dirty="0"/>
              <a:t> 2014:8)</a:t>
            </a:r>
            <a:endParaRPr lang="en-GB" sz="2000" dirty="0"/>
          </a:p>
          <a:p>
            <a:pPr marL="0" indent="0">
              <a:lnSpc>
                <a:spcPct val="70000"/>
              </a:lnSpc>
              <a:buNone/>
            </a:pPr>
            <a:endParaRPr lang="en-US" dirty="0"/>
          </a:p>
        </p:txBody>
      </p:sp>
    </p:spTree>
    <p:extLst>
      <p:ext uri="{BB962C8B-B14F-4D97-AF65-F5344CB8AC3E}">
        <p14:creationId xmlns:p14="http://schemas.microsoft.com/office/powerpoint/2010/main" val="102983197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Calibri"/>
                <a:cs typeface="Georgia"/>
              </a:rPr>
              <a:t>Governing by Data in England</a:t>
            </a:r>
            <a:endParaRPr lang="en-US" sz="2800" dirty="0">
              <a:latin typeface="Calibri"/>
              <a:cs typeface="Georgia"/>
            </a:endParaRPr>
          </a:p>
        </p:txBody>
      </p:sp>
      <p:sp>
        <p:nvSpPr>
          <p:cNvPr id="3" name="Content Placeholder 2"/>
          <p:cNvSpPr>
            <a:spLocks noGrp="1"/>
          </p:cNvSpPr>
          <p:nvPr>
            <p:ph idx="1"/>
          </p:nvPr>
        </p:nvSpPr>
        <p:spPr>
          <a:xfrm>
            <a:off x="457200" y="1600200"/>
            <a:ext cx="4530646" cy="4525963"/>
          </a:xfrm>
        </p:spPr>
        <p:txBody>
          <a:bodyPr>
            <a:noAutofit/>
          </a:bodyPr>
          <a:lstStyle/>
          <a:p>
            <a:pPr>
              <a:buNone/>
            </a:pPr>
            <a:r>
              <a:rPr lang="en-US" sz="1800" dirty="0" smtClean="0">
                <a:solidFill>
                  <a:schemeClr val="tx1">
                    <a:lumMod val="65000"/>
                    <a:lumOff val="35000"/>
                  </a:schemeClr>
                </a:solidFill>
                <a:latin typeface="Calibri"/>
                <a:cs typeface="Lucida Sans"/>
              </a:rPr>
              <a:t>‘…..</a:t>
            </a:r>
            <a:r>
              <a:rPr lang="en-US" sz="1800" dirty="0" smtClean="0">
                <a:latin typeface="Calibri"/>
                <a:cs typeface="Lucida Sans"/>
              </a:rPr>
              <a:t>its interesting to reflect on how the work of a central government policy department has evolved….In fact actually we’ve been developing a concept here in the Department which we’ve called ‘the bridge’ where we corral all of this data and information and at a glance now across all local authorities in England you can go downstairs and look at a big screen and you can look across all the key performance areas and that’s actually across all the social care areas as well as education….  </a:t>
            </a:r>
          </a:p>
          <a:p>
            <a:pPr>
              <a:buNone/>
            </a:pPr>
            <a:r>
              <a:rPr lang="en-US" sz="1800" dirty="0" smtClean="0">
                <a:latin typeface="Calibri"/>
                <a:cs typeface="Lucida Sans"/>
              </a:rPr>
              <a:t>	So we’re doing quite active performance management of the system and that’s quite a powerful tool’ (Senior </a:t>
            </a:r>
            <a:r>
              <a:rPr lang="en-US" sz="1800" dirty="0" err="1" smtClean="0">
                <a:latin typeface="Calibri"/>
                <a:cs typeface="Lucida Sans"/>
              </a:rPr>
              <a:t>DfE</a:t>
            </a:r>
            <a:r>
              <a:rPr lang="en-US" sz="1800" dirty="0" smtClean="0">
                <a:latin typeface="Calibri"/>
                <a:cs typeface="Lucida Sans"/>
              </a:rPr>
              <a:t> official) </a:t>
            </a:r>
            <a:endParaRPr lang="en-GB" sz="1800" dirty="0" smtClean="0">
              <a:latin typeface="Calibri"/>
              <a:cs typeface="Lucida Sans"/>
            </a:endParaRPr>
          </a:p>
          <a:p>
            <a:pPr>
              <a:buNone/>
            </a:pPr>
            <a:endParaRPr lang="en-US" sz="2400" dirty="0" smtClean="0">
              <a:solidFill>
                <a:srgbClr val="595959"/>
              </a:solidFill>
              <a:latin typeface="Lucida Sans"/>
              <a:cs typeface="Lucida Sans"/>
            </a:endParaRPr>
          </a:p>
        </p:txBody>
      </p:sp>
      <p:pic>
        <p:nvPicPr>
          <p:cNvPr id="4" name="Picture 3" descr="sanctuary.jpg"/>
          <p:cNvPicPr>
            <a:picLocks noChangeAspect="1"/>
          </p:cNvPicPr>
          <p:nvPr/>
        </p:nvPicPr>
        <p:blipFill>
          <a:blip r:embed="rId2"/>
          <a:stretch>
            <a:fillRect/>
          </a:stretch>
        </p:blipFill>
        <p:spPr>
          <a:xfrm>
            <a:off x="5682428" y="1833563"/>
            <a:ext cx="3213100" cy="4292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26" y="518690"/>
            <a:ext cx="9154826" cy="6333482"/>
          </a:xfrm>
        </p:spPr>
      </p:pic>
      <p:sp>
        <p:nvSpPr>
          <p:cNvPr id="2" name="TextBox 1"/>
          <p:cNvSpPr txBox="1"/>
          <p:nvPr/>
        </p:nvSpPr>
        <p:spPr>
          <a:xfrm>
            <a:off x="3851920" y="1700808"/>
            <a:ext cx="5040560" cy="461665"/>
          </a:xfrm>
          <a:prstGeom prst="rect">
            <a:avLst/>
          </a:prstGeom>
          <a:noFill/>
        </p:spPr>
        <p:txBody>
          <a:bodyPr wrap="square" rtlCol="0">
            <a:spAutoFit/>
          </a:bodyPr>
          <a:lstStyle/>
          <a:p>
            <a:pPr algn="r"/>
            <a:r>
              <a:rPr lang="en-GB" sz="2400" dirty="0" smtClean="0">
                <a:latin typeface="Calibri"/>
                <a:cs typeface="Courier New" panose="02070309020205020404" pitchFamily="49" charset="0"/>
              </a:rPr>
              <a:t>Pupils into performance data</a:t>
            </a:r>
            <a:endParaRPr lang="en-GB" sz="2400" dirty="0">
              <a:latin typeface="Calibri"/>
              <a:cs typeface="Courier New" panose="02070309020205020404" pitchFamily="49" charset="0"/>
            </a:endParaRPr>
          </a:p>
        </p:txBody>
      </p:sp>
    </p:spTree>
    <p:extLst>
      <p:ext uri="{BB962C8B-B14F-4D97-AF65-F5344CB8AC3E}">
        <p14:creationId xmlns:p14="http://schemas.microsoft.com/office/powerpoint/2010/main" val="275759260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2204"/>
            <a:ext cx="8388424" cy="6860204"/>
          </a:xfrm>
        </p:spPr>
      </p:pic>
    </p:spTree>
    <p:extLst>
      <p:ext uri="{BB962C8B-B14F-4D97-AF65-F5344CB8AC3E}">
        <p14:creationId xmlns:p14="http://schemas.microsoft.com/office/powerpoint/2010/main" val="174702763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blip>
          <a:srcRect/>
          <a:stretch>
            <a:fillRect/>
          </a:stretch>
        </a:blipFill>
        <a:effectLst/>
      </p:bgPr>
    </p:bg>
    <p:spTree>
      <p:nvGrpSpPr>
        <p:cNvPr id="1" name=""/>
        <p:cNvGrpSpPr/>
        <p:nvPr/>
      </p:nvGrpSpPr>
      <p:grpSpPr>
        <a:xfrm>
          <a:off x="0" y="0"/>
          <a:ext cx="0" cy="0"/>
          <a:chOff x="0" y="0"/>
          <a:chExt cx="0" cy="0"/>
        </a:xfrm>
      </p:grpSpPr>
      <p:pic>
        <p:nvPicPr>
          <p:cNvPr id="2" name="Content Placeholder 1" descr="stackofpaper.jpg"/>
          <p:cNvPicPr>
            <a:picLocks noGrp="1" noChangeAspect="1"/>
          </p:cNvPicPr>
          <p:nvPr>
            <p:ph idx="1"/>
          </p:nvPr>
        </p:nvPicPr>
        <p:blipFill rotWithShape="1">
          <a:blip r:embed="rId4">
            <a:extLst>
              <a:ext uri="{28A0092B-C50C-407E-A947-70E740481C1C}">
                <a14:useLocalDpi xmlns:a14="http://schemas.microsoft.com/office/drawing/2010/main" val="0"/>
              </a:ext>
            </a:extLst>
          </a:blip>
          <a:srcRect l="-7199" r="-7199"/>
          <a:stretch/>
        </p:blipFill>
        <p:spPr>
          <a:xfrm>
            <a:off x="-234327" y="2328166"/>
            <a:ext cx="4323725" cy="4998689"/>
          </a:xfrm>
        </p:spPr>
      </p:pic>
      <p:sp>
        <p:nvSpPr>
          <p:cNvPr id="4" name="TextBox 3"/>
          <p:cNvSpPr txBox="1"/>
          <p:nvPr/>
        </p:nvSpPr>
        <p:spPr>
          <a:xfrm>
            <a:off x="685800" y="432000"/>
            <a:ext cx="8169851" cy="461665"/>
          </a:xfrm>
          <a:prstGeom prst="rect">
            <a:avLst/>
          </a:prstGeom>
          <a:noFill/>
        </p:spPr>
        <p:txBody>
          <a:bodyPr wrap="square" rtlCol="0">
            <a:spAutoFit/>
          </a:bodyPr>
          <a:lstStyle/>
          <a:p>
            <a:r>
              <a:rPr lang="en-US" sz="2400" dirty="0" smtClean="0"/>
              <a:t>Before data…. </a:t>
            </a:r>
            <a:endParaRPr lang="en-US" sz="2400" dirty="0"/>
          </a:p>
        </p:txBody>
      </p:sp>
      <p:pic>
        <p:nvPicPr>
          <p:cNvPr id="3" name="Picture 2" descr="pen.bmp"/>
          <p:cNvPicPr>
            <a:picLocks noChangeAspect="1"/>
          </p:cNvPicPr>
          <p:nvPr/>
        </p:nvPicPr>
        <p:blipFill rotWithShape="1">
          <a:blip r:embed="rId5">
            <a:extLst>
              <a:ext uri="{28A0092B-C50C-407E-A947-70E740481C1C}">
                <a14:useLocalDpi xmlns:a14="http://schemas.microsoft.com/office/drawing/2010/main" val="0"/>
              </a:ext>
            </a:extLst>
          </a:blip>
          <a:srcRect l="29957"/>
          <a:stretch/>
        </p:blipFill>
        <p:spPr>
          <a:xfrm>
            <a:off x="4089398" y="729539"/>
            <a:ext cx="5054602" cy="6930616"/>
          </a:xfrm>
          <a:prstGeom prst="rect">
            <a:avLst/>
          </a:prstGeom>
        </p:spPr>
      </p:pic>
    </p:spTree>
    <p:extLst>
      <p:ext uri="{BB962C8B-B14F-4D97-AF65-F5344CB8AC3E}">
        <p14:creationId xmlns:p14="http://schemas.microsoft.com/office/powerpoint/2010/main" val="19619880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2964"/>
            <a:ext cx="5137172" cy="87707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369015" y="2213129"/>
            <a:ext cx="6013886" cy="327585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849" y="782798"/>
            <a:ext cx="5940151" cy="6080415"/>
          </a:xfrm>
          <a:prstGeom prst="rect">
            <a:avLst/>
          </a:prstGeom>
        </p:spPr>
      </p:pic>
    </p:spTree>
    <p:extLst>
      <p:ext uri="{BB962C8B-B14F-4D97-AF65-F5344CB8AC3E}">
        <p14:creationId xmlns:p14="http://schemas.microsoft.com/office/powerpoint/2010/main" val="32559684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chemeClr val="tx1">
                    <a:lumMod val="65000"/>
                    <a:lumOff val="35000"/>
                  </a:schemeClr>
                </a:solidFill>
                <a:latin typeface="Calibri"/>
              </a:rPr>
              <a:t>Inspection’s distinctive features</a:t>
            </a:r>
            <a:endParaRPr lang="en-US" sz="2800" dirty="0">
              <a:solidFill>
                <a:schemeClr val="tx1">
                  <a:lumMod val="65000"/>
                  <a:lumOff val="35000"/>
                </a:schemeClr>
              </a:solidFill>
              <a:latin typeface="Calibri"/>
            </a:endParaRPr>
          </a:p>
        </p:txBody>
      </p:sp>
      <p:sp>
        <p:nvSpPr>
          <p:cNvPr id="3" name="Content Placeholder 2"/>
          <p:cNvSpPr>
            <a:spLocks noGrp="1"/>
          </p:cNvSpPr>
          <p:nvPr>
            <p:ph idx="1"/>
          </p:nvPr>
        </p:nvSpPr>
        <p:spPr/>
        <p:txBody>
          <a:bodyPr>
            <a:normAutofit fontScale="70000" lnSpcReduction="20000"/>
          </a:bodyPr>
          <a:lstStyle/>
          <a:p>
            <a:pPr marL="571500" indent="-571500">
              <a:buAutoNum type="romanLcParenBoth"/>
            </a:pPr>
            <a:r>
              <a:rPr lang="en-US" dirty="0" smtClean="0"/>
              <a:t>it is directly observational of sites and practices. That is, in the case of schooling, inspectors are empowered (and required) to enter the world of the school and observe what takes place within it;</a:t>
            </a:r>
          </a:p>
          <a:p>
            <a:pPr marL="571500" indent="-571500">
              <a:buAutoNum type="romanLcParenBoth"/>
            </a:pPr>
            <a:r>
              <a:rPr lang="en-US" dirty="0" smtClean="0"/>
              <a:t>it is a form of qualitative evaluation, involving the exercise of </a:t>
            </a:r>
            <a:r>
              <a:rPr lang="en-US" dirty="0" err="1" smtClean="0"/>
              <a:t>judgement</a:t>
            </a:r>
            <a:r>
              <a:rPr lang="en-US" dirty="0" smtClean="0"/>
              <a:t> rather than only the calculation of statistical regularity/deviation. </a:t>
            </a:r>
            <a:r>
              <a:rPr lang="en-US" dirty="0" err="1" smtClean="0"/>
              <a:t>Judgement</a:t>
            </a:r>
            <a:r>
              <a:rPr lang="en-US" dirty="0" smtClean="0"/>
              <a:t> is at the core of the activity;</a:t>
            </a:r>
          </a:p>
          <a:p>
            <a:pPr marL="571500" indent="-571500">
              <a:buAutoNum type="romanLcParenBoth"/>
            </a:pPr>
            <a:r>
              <a:rPr lang="en-US" dirty="0" smtClean="0"/>
              <a:t>it is embodied evaluation: the inspector is a distinctive type of agent who embodies inspectorial knowledge, </a:t>
            </a:r>
            <a:r>
              <a:rPr lang="en-US" dirty="0" err="1" smtClean="0"/>
              <a:t>judgement</a:t>
            </a:r>
            <a:r>
              <a:rPr lang="en-US" dirty="0" smtClean="0"/>
              <a:t> and authority.</a:t>
            </a:r>
          </a:p>
          <a:p>
            <a:pPr marL="571500" indent="-571500">
              <a:buNone/>
            </a:pPr>
            <a:endParaRPr lang="en-US" dirty="0" smtClean="0"/>
          </a:p>
          <a:p>
            <a:pPr marL="571500" indent="-571500">
              <a:buNone/>
            </a:pPr>
            <a:r>
              <a:rPr lang="en-US" dirty="0" smtClean="0"/>
              <a:t>	There is, therefore, a possibility of tension in arriving at a </a:t>
            </a:r>
            <a:r>
              <a:rPr lang="en-US" dirty="0" err="1" smtClean="0"/>
              <a:t>judgement</a:t>
            </a:r>
            <a:r>
              <a:rPr lang="en-US" dirty="0" smtClean="0"/>
              <a:t> between embodied evaluation and disembodied, de-</a:t>
            </a:r>
            <a:r>
              <a:rPr lang="en-US" dirty="0" err="1" smtClean="0"/>
              <a:t>contextualised</a:t>
            </a:r>
            <a:r>
              <a:rPr lang="en-US" dirty="0" smtClean="0"/>
              <a:t> performance data.</a:t>
            </a:r>
          </a:p>
          <a:p>
            <a:pPr>
              <a:buNone/>
            </a:pPr>
            <a:endParaRPr lang="en-GB" dirty="0" smtClean="0">
              <a:solidFill>
                <a:schemeClr val="tx1">
                  <a:lumMod val="65000"/>
                  <a:lumOff val="35000"/>
                </a:schemeClr>
              </a:solidFill>
              <a:latin typeface="Calibri"/>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67863"/>
          </a:xfrm>
        </p:spPr>
        <p:txBody>
          <a:bodyPr>
            <a:normAutofit/>
          </a:bodyPr>
          <a:lstStyle/>
          <a:p>
            <a:r>
              <a:rPr lang="en-US" sz="2400" dirty="0" smtClean="0"/>
              <a:t>Data and </a:t>
            </a:r>
            <a:r>
              <a:rPr lang="en-US" sz="2400" dirty="0" err="1" smtClean="0"/>
              <a:t>Judgement</a:t>
            </a:r>
            <a:endParaRPr lang="en-US" sz="2400" dirty="0"/>
          </a:p>
        </p:txBody>
      </p:sp>
      <p:sp>
        <p:nvSpPr>
          <p:cNvPr id="3" name="Content Placeholder 2"/>
          <p:cNvSpPr>
            <a:spLocks noGrp="1"/>
          </p:cNvSpPr>
          <p:nvPr>
            <p:ph idx="1"/>
          </p:nvPr>
        </p:nvSpPr>
        <p:spPr/>
        <p:txBody>
          <a:bodyPr>
            <a:normAutofit/>
          </a:bodyPr>
          <a:lstStyle/>
          <a:p>
            <a:pPr>
              <a:buNone/>
            </a:pPr>
            <a:endParaRPr lang="en-GB" dirty="0" smtClean="0"/>
          </a:p>
          <a:p>
            <a:pPr>
              <a:buNone/>
            </a:pPr>
            <a:endParaRPr lang="en-GB" sz="3789" i="1" dirty="0" smtClean="0"/>
          </a:p>
          <a:p>
            <a:endParaRPr lang="en-US" dirty="0"/>
          </a:p>
        </p:txBody>
      </p:sp>
      <p:sp>
        <p:nvSpPr>
          <p:cNvPr id="5" name="TextBox 4"/>
          <p:cNvSpPr txBox="1"/>
          <p:nvPr/>
        </p:nvSpPr>
        <p:spPr>
          <a:xfrm>
            <a:off x="591343" y="1042501"/>
            <a:ext cx="7105806" cy="4093428"/>
          </a:xfrm>
          <a:prstGeom prst="rect">
            <a:avLst/>
          </a:prstGeom>
          <a:noFill/>
        </p:spPr>
        <p:txBody>
          <a:bodyPr wrap="square" rtlCol="0">
            <a:spAutoFit/>
          </a:bodyPr>
          <a:lstStyle/>
          <a:p>
            <a:pPr>
              <a:buNone/>
            </a:pPr>
            <a:r>
              <a:rPr lang="en-GB" sz="2000" dirty="0" smtClean="0"/>
              <a:t>Inspectors in England (especially Her Majesty’s Inspectors-HMI) believed (before 1992, when Ofsted-the Office for Standards in Education-was formed) that embodied and encoded expert knowledge (a kind of inspector-connoisseurship or artistry) forms the most appropriate basis for judging schooling.  </a:t>
            </a:r>
          </a:p>
          <a:p>
            <a:pPr>
              <a:buNone/>
            </a:pPr>
            <a:endParaRPr lang="en-GB" sz="2000" dirty="0" smtClean="0"/>
          </a:p>
          <a:p>
            <a:pPr>
              <a:buNone/>
            </a:pPr>
            <a:r>
              <a:rPr lang="en-GB" sz="2000" dirty="0" smtClean="0"/>
              <a:t>The validity of their judgment is tied to the background, training and, most importantly, the experience of the inspector, and builds on standards that are internalised versions of collective judgments’ (Lindgren and Clarke 2014)</a:t>
            </a:r>
            <a:endParaRPr lang="en-US" sz="2000" dirty="0" smtClean="0"/>
          </a:p>
          <a:p>
            <a:endParaRPr lang="en-GB" sz="2000" dirty="0" smtClean="0">
              <a:solidFill>
                <a:schemeClr val="tx1">
                  <a:lumMod val="65000"/>
                  <a:lumOff val="35000"/>
                </a:schemeClr>
              </a:solidFill>
              <a:latin typeface="Calibri"/>
            </a:endParaRPr>
          </a:p>
          <a:p>
            <a:r>
              <a:rPr lang="en-GB" sz="2000" dirty="0" smtClean="0">
                <a:solidFill>
                  <a:schemeClr val="tx1">
                    <a:lumMod val="65000"/>
                    <a:lumOff val="35000"/>
                  </a:schemeClr>
                </a:solidFill>
                <a:latin typeface="Calibri"/>
              </a:rPr>
              <a:t>[The majority of post-1992 Ofsted inspectors were provided by commercial companies like SERCO]</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Before the Inspection… </a:t>
            </a:r>
            <a:endParaRPr lang="en-US" sz="2800" dirty="0"/>
          </a:p>
        </p:txBody>
      </p:sp>
      <p:sp>
        <p:nvSpPr>
          <p:cNvPr id="3" name="Content Placeholder 2"/>
          <p:cNvSpPr>
            <a:spLocks noGrp="1"/>
          </p:cNvSpPr>
          <p:nvPr>
            <p:ph idx="1"/>
          </p:nvPr>
        </p:nvSpPr>
        <p:spPr/>
        <p:txBody>
          <a:bodyPr>
            <a:noAutofit/>
          </a:bodyPr>
          <a:lstStyle/>
          <a:p>
            <a:pPr>
              <a:buNone/>
            </a:pPr>
            <a:r>
              <a:rPr lang="en-US" sz="1800" dirty="0" smtClean="0"/>
              <a:t>The lead inspector analyses evidence including:</a:t>
            </a:r>
          </a:p>
          <a:p>
            <a:pPr>
              <a:buNone/>
            </a:pPr>
            <a:r>
              <a:rPr lang="en-US" sz="1800" dirty="0" smtClean="0"/>
              <a:t>-the summary of the school’s self-evaluation (if available)</a:t>
            </a:r>
          </a:p>
          <a:p>
            <a:pPr>
              <a:buNone/>
            </a:pPr>
            <a:r>
              <a:rPr lang="en-US" sz="1800" dirty="0" smtClean="0"/>
              <a:t>-data from </a:t>
            </a:r>
            <a:r>
              <a:rPr lang="en-US" sz="1800" dirty="0" err="1" smtClean="0"/>
              <a:t>RAISEonline</a:t>
            </a:r>
            <a:r>
              <a:rPr lang="en-US" sz="1800" dirty="0" smtClean="0"/>
              <a:t> report, the sixth form performance and assessment (PANDA) report, the learner achievement tracker (LAT) and available data about success rates from the school data dashboard the Level 3 Value Added (L3VA) data.</a:t>
            </a:r>
          </a:p>
          <a:p>
            <a:r>
              <a:rPr lang="en-US" sz="1800" dirty="0" smtClean="0"/>
              <a:t>the previous inspection report</a:t>
            </a:r>
          </a:p>
          <a:p>
            <a:r>
              <a:rPr lang="en-US" sz="1800" dirty="0" smtClean="0"/>
              <a:t>the findings of any recent </a:t>
            </a:r>
            <a:r>
              <a:rPr lang="en-US" sz="1800" dirty="0" err="1" smtClean="0"/>
              <a:t>Ofsted</a:t>
            </a:r>
            <a:r>
              <a:rPr lang="en-US" sz="1800" dirty="0" smtClean="0"/>
              <a:t> survey and/or monitoring letters</a:t>
            </a:r>
          </a:p>
          <a:p>
            <a:r>
              <a:rPr lang="en-US" sz="1800" dirty="0" smtClean="0"/>
              <a:t>responses from parents/</a:t>
            </a:r>
            <a:r>
              <a:rPr lang="en-US" sz="1800" dirty="0" err="1" smtClean="0"/>
              <a:t>carers</a:t>
            </a:r>
            <a:r>
              <a:rPr lang="en-US" sz="1800" dirty="0" smtClean="0"/>
              <a:t> on Parent View (</a:t>
            </a:r>
            <a:r>
              <a:rPr lang="en-US" sz="1800" dirty="0" err="1" smtClean="0"/>
              <a:t>Ofsted’s</a:t>
            </a:r>
            <a:r>
              <a:rPr lang="en-US" sz="1800" dirty="0" smtClean="0"/>
              <a:t> online survey available for parents)</a:t>
            </a:r>
          </a:p>
          <a:p>
            <a:r>
              <a:rPr lang="en-US" sz="1800" dirty="0" smtClean="0"/>
              <a:t>issues raised about, or the findings from, the investigation of any qualifying complaints about the school</a:t>
            </a:r>
          </a:p>
          <a:p>
            <a:r>
              <a:rPr lang="en-US" sz="1800" dirty="0" smtClean="0"/>
              <a:t>information available on the school’s website, which may include a prospectus and other information for parents.</a:t>
            </a:r>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Pre-Inspection Data Analysis includes</a:t>
            </a:r>
            <a:endParaRPr lang="en-US" sz="2800" dirty="0"/>
          </a:p>
        </p:txBody>
      </p:sp>
      <p:sp>
        <p:nvSpPr>
          <p:cNvPr id="3" name="Content Placeholder 2"/>
          <p:cNvSpPr>
            <a:spLocks noGrp="1"/>
          </p:cNvSpPr>
          <p:nvPr>
            <p:ph idx="1"/>
          </p:nvPr>
        </p:nvSpPr>
        <p:spPr/>
        <p:txBody>
          <a:bodyPr>
            <a:normAutofit/>
          </a:bodyPr>
          <a:lstStyle/>
          <a:p>
            <a:pPr>
              <a:buNone/>
            </a:pPr>
            <a:r>
              <a:rPr lang="en-US" sz="1946" dirty="0" smtClean="0">
                <a:latin typeface="+mj-lt"/>
              </a:rPr>
              <a:t>-  pupils’ attainment in relation to national standards (where available) and compared with all schools, based on data over the last three years where applicable, noting any evidence of performance significantly above or below national averages; trends of improvement or decline; and inspection evidence of current pupils’ attainment across year groups using a range of indicators, including where relevant:</a:t>
            </a:r>
          </a:p>
          <a:p>
            <a:pPr>
              <a:buNone/>
            </a:pPr>
            <a:r>
              <a:rPr lang="en-US" sz="1946" dirty="0" smtClean="0">
                <a:latin typeface="+mj-lt"/>
              </a:rPr>
              <a:t>−	the proportion of pupils attaining particular standards</a:t>
            </a:r>
          </a:p>
          <a:p>
            <a:pPr>
              <a:buNone/>
            </a:pPr>
            <a:r>
              <a:rPr lang="en-US" sz="1946" dirty="0" smtClean="0">
                <a:latin typeface="+mj-lt"/>
              </a:rPr>
              <a:t>−	capped average points scores </a:t>
            </a:r>
          </a:p>
          <a:p>
            <a:pPr>
              <a:buNone/>
            </a:pPr>
            <a:r>
              <a:rPr lang="en-US" sz="1946" dirty="0" smtClean="0">
                <a:latin typeface="+mj-lt"/>
              </a:rPr>
              <a:t>−	average points scores </a:t>
            </a:r>
          </a:p>
          <a:p>
            <a:pPr>
              <a:buNone/>
            </a:pPr>
            <a:r>
              <a:rPr lang="en-US" sz="1946" dirty="0" smtClean="0">
                <a:latin typeface="+mj-lt"/>
              </a:rPr>
              <a:t>−	pupils’ attainment in reading and writing</a:t>
            </a:r>
          </a:p>
          <a:p>
            <a:pPr>
              <a:buNone/>
            </a:pPr>
            <a:r>
              <a:rPr lang="en-US" sz="1946" dirty="0" smtClean="0">
                <a:latin typeface="+mj-lt"/>
              </a:rPr>
              <a:t>−	pupils’ attainment in mathematics</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Data and the Inspection Event</a:t>
            </a:r>
            <a:endParaRPr lang="en-US" sz="2800" dirty="0"/>
          </a:p>
        </p:txBody>
      </p:sp>
      <p:sp>
        <p:nvSpPr>
          <p:cNvPr id="3" name="Content Placeholder 2"/>
          <p:cNvSpPr>
            <a:spLocks noGrp="1"/>
          </p:cNvSpPr>
          <p:nvPr>
            <p:ph idx="1"/>
          </p:nvPr>
        </p:nvSpPr>
        <p:spPr/>
        <p:txBody>
          <a:bodyPr>
            <a:normAutofit fontScale="70000" lnSpcReduction="20000"/>
          </a:bodyPr>
          <a:lstStyle/>
          <a:p>
            <a:pPr>
              <a:buNone/>
            </a:pPr>
            <a:endParaRPr lang="en-US" sz="1946" dirty="0" smtClean="0"/>
          </a:p>
          <a:p>
            <a:pPr>
              <a:buNone/>
            </a:pPr>
            <a:r>
              <a:rPr lang="en-GB" dirty="0" smtClean="0"/>
              <a:t>In order to make a judgement about the quality of education provided in the school, inspectors </a:t>
            </a:r>
            <a:r>
              <a:rPr lang="en-GB" b="1" dirty="0" smtClean="0"/>
              <a:t>must</a:t>
            </a:r>
            <a:r>
              <a:rPr lang="en-GB" i="1" dirty="0" smtClean="0"/>
              <a:t> </a:t>
            </a:r>
            <a:r>
              <a:rPr lang="en-GB" dirty="0" smtClean="0"/>
              <a:t>first make four key judgements.</a:t>
            </a:r>
          </a:p>
          <a:p>
            <a:pPr>
              <a:buNone/>
            </a:pPr>
            <a:r>
              <a:rPr lang="en-GB" dirty="0" smtClean="0"/>
              <a:t>These are:  </a:t>
            </a:r>
          </a:p>
          <a:p>
            <a:r>
              <a:rPr lang="en-GB" dirty="0" smtClean="0"/>
              <a:t>the achievement of pupils at the school </a:t>
            </a:r>
          </a:p>
          <a:p>
            <a:r>
              <a:rPr lang="en-GB" dirty="0" smtClean="0"/>
              <a:t>the quality of teaching in the school </a:t>
            </a:r>
          </a:p>
          <a:p>
            <a:r>
              <a:rPr lang="en-GB" dirty="0" smtClean="0"/>
              <a:t>the behaviour and safety of pupils at the school.</a:t>
            </a:r>
          </a:p>
          <a:p>
            <a:r>
              <a:rPr lang="en-GB" dirty="0" smtClean="0"/>
              <a:t>the quality of leadership in, and management of, the school.</a:t>
            </a:r>
          </a:p>
          <a:p>
            <a:pPr>
              <a:buNone/>
            </a:pPr>
            <a:r>
              <a:rPr lang="en-US" dirty="0" smtClean="0"/>
              <a:t>Inspectors will decide whether the school is ‘outstanding’ (grade 1), ‘good’ (grade 2), ‘requires improvement’ (grade 3-changed from ‘satisfactory’ in 2011) or ‘inadequate’ (grade 4). </a:t>
            </a:r>
          </a:p>
          <a:p>
            <a:pPr>
              <a:buNone/>
            </a:pPr>
            <a:endParaRPr lang="en-GB"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Calibri"/>
              </a:rPr>
              <a:t>Practices of </a:t>
            </a:r>
            <a:r>
              <a:rPr lang="en-US" sz="2800" dirty="0" err="1" smtClean="0">
                <a:latin typeface="Calibri"/>
              </a:rPr>
              <a:t>Standardisation</a:t>
            </a:r>
            <a:endParaRPr lang="en-US" sz="2800" dirty="0"/>
          </a:p>
        </p:txBody>
      </p:sp>
      <p:sp>
        <p:nvSpPr>
          <p:cNvPr id="3" name="Content Placeholder 2"/>
          <p:cNvSpPr>
            <a:spLocks noGrp="1"/>
          </p:cNvSpPr>
          <p:nvPr>
            <p:ph idx="1"/>
          </p:nvPr>
        </p:nvSpPr>
        <p:spPr/>
        <p:txBody>
          <a:bodyPr>
            <a:normAutofit/>
          </a:bodyPr>
          <a:lstStyle/>
          <a:p>
            <a:pPr>
              <a:buNone/>
            </a:pPr>
            <a:endParaRPr lang="en-GB" dirty="0" smtClean="0"/>
          </a:p>
          <a:p>
            <a:pPr>
              <a:buNone/>
            </a:pPr>
            <a:endParaRPr lang="en-GB" sz="3789" i="1" dirty="0" smtClean="0"/>
          </a:p>
          <a:p>
            <a:endParaRPr lang="en-US" dirty="0"/>
          </a:p>
        </p:txBody>
      </p:sp>
      <p:sp>
        <p:nvSpPr>
          <p:cNvPr id="5" name="TextBox 4"/>
          <p:cNvSpPr txBox="1"/>
          <p:nvPr/>
        </p:nvSpPr>
        <p:spPr>
          <a:xfrm>
            <a:off x="591343" y="1600200"/>
            <a:ext cx="7105806" cy="3416320"/>
          </a:xfrm>
          <a:prstGeom prst="rect">
            <a:avLst/>
          </a:prstGeom>
          <a:noFill/>
        </p:spPr>
        <p:txBody>
          <a:bodyPr wrap="square" rtlCol="0">
            <a:spAutoFit/>
          </a:bodyPr>
          <a:lstStyle/>
          <a:p>
            <a:endParaRPr lang="en-GB" dirty="0" smtClean="0">
              <a:solidFill>
                <a:schemeClr val="tx1">
                  <a:lumMod val="65000"/>
                  <a:lumOff val="35000"/>
                </a:schemeClr>
              </a:solidFill>
              <a:latin typeface="Calibri"/>
            </a:endParaRPr>
          </a:p>
          <a:p>
            <a:r>
              <a:rPr lang="en-GB" dirty="0" smtClean="0">
                <a:latin typeface="Calibri"/>
              </a:rPr>
              <a:t>An inspector finishes an inspection ….has to write a report the following day. No arguments, that’s the timeline set by </a:t>
            </a:r>
            <a:r>
              <a:rPr lang="en-GB" dirty="0" err="1" smtClean="0">
                <a:latin typeface="Calibri"/>
              </a:rPr>
              <a:t>Ofsted</a:t>
            </a:r>
            <a:r>
              <a:rPr lang="en-GB" dirty="0" smtClean="0">
                <a:latin typeface="Calibri"/>
              </a:rPr>
              <a:t>, the commercial timeline that we have to meet. That report is then subject to QA [Quality Assurance] reading. …So we read the first draft of the report against ..guidance provided by </a:t>
            </a:r>
            <a:r>
              <a:rPr lang="en-GB" dirty="0" err="1" smtClean="0">
                <a:latin typeface="Calibri"/>
              </a:rPr>
              <a:t>Ofsted</a:t>
            </a:r>
            <a:r>
              <a:rPr lang="en-GB" dirty="0" smtClean="0">
                <a:latin typeface="Calibri"/>
              </a:rPr>
              <a:t>. …. there’s a number of musts: must be included on this, must say this, must say that, so the QA reader has a job to cross-check that. Then there is a compliance zone, things that must, must be in the report, any of those are missing…that’s a bit of a no-no really. Then we have things around the quality of the writing. And we have to meet those five criteria to make sure that the report is published. And essentially within that process the QA is a day. (Contract inspector 012</a:t>
            </a:r>
            <a:r>
              <a:rPr lang="en-GB" dirty="0" smtClean="0">
                <a:solidFill>
                  <a:schemeClr val="tx1">
                    <a:lumMod val="65000"/>
                    <a:lumOff val="35000"/>
                  </a:schemeClr>
                </a:solidFill>
                <a:latin typeface="Calibri"/>
              </a:rPr>
              <a: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Practices of </a:t>
            </a:r>
            <a:r>
              <a:rPr lang="en-US" sz="2800" dirty="0" err="1" smtClean="0"/>
              <a:t>standardisation</a:t>
            </a:r>
            <a:r>
              <a:rPr lang="en-US" sz="2800" dirty="0" smtClean="0"/>
              <a:t> (2)</a:t>
            </a:r>
            <a:endParaRPr lang="en-US" sz="2800" dirty="0"/>
          </a:p>
        </p:txBody>
      </p:sp>
      <p:sp>
        <p:nvSpPr>
          <p:cNvPr id="3" name="Content Placeholder 2"/>
          <p:cNvSpPr>
            <a:spLocks noGrp="1"/>
          </p:cNvSpPr>
          <p:nvPr>
            <p:ph idx="1"/>
          </p:nvPr>
        </p:nvSpPr>
        <p:spPr/>
        <p:txBody>
          <a:bodyPr>
            <a:normAutofit/>
          </a:bodyPr>
          <a:lstStyle/>
          <a:p>
            <a:pPr marL="0" indent="0">
              <a:buNone/>
            </a:pPr>
            <a:r>
              <a:rPr lang="en-GB" sz="1800" dirty="0" smtClean="0"/>
              <a:t>‘……..then </a:t>
            </a:r>
            <a:r>
              <a:rPr lang="en-GB" sz="1800" dirty="0"/>
              <a:t>it goes to </a:t>
            </a:r>
            <a:r>
              <a:rPr lang="en-GB" sz="1800" dirty="0" smtClean="0"/>
              <a:t>Ofsted </a:t>
            </a:r>
            <a:r>
              <a:rPr lang="en-GB" sz="1800" dirty="0"/>
              <a:t>and an HMI signs it off……</a:t>
            </a:r>
            <a:r>
              <a:rPr lang="en-GB" sz="1800" dirty="0" smtClean="0"/>
              <a:t>.….now </a:t>
            </a:r>
            <a:r>
              <a:rPr lang="en-GB" sz="1800" dirty="0"/>
              <a:t>if</a:t>
            </a:r>
            <a:r>
              <a:rPr lang="en-GB" sz="1800" dirty="0" smtClean="0"/>
              <a:t> HMI </a:t>
            </a:r>
            <a:r>
              <a:rPr lang="en-GB" sz="1800" dirty="0"/>
              <a:t>say no we are not signing it off, then it becomes a key performance indicator failure for the </a:t>
            </a:r>
            <a:r>
              <a:rPr lang="en-GB" sz="1800" dirty="0" smtClean="0"/>
              <a:t>provider…..….at </a:t>
            </a:r>
            <a:r>
              <a:rPr lang="en-GB" sz="1800" dirty="0"/>
              <a:t>the last inspection I said, ok teaching and learning are definitely satisfactory, and he [the HMI signing</a:t>
            </a:r>
            <a:r>
              <a:rPr lang="en-GB" sz="1800" dirty="0" smtClean="0"/>
              <a:t> off </a:t>
            </a:r>
            <a:r>
              <a:rPr lang="en-GB" sz="1800" dirty="0"/>
              <a:t>the report] said ok we </a:t>
            </a:r>
            <a:r>
              <a:rPr lang="en-GB" sz="1800" dirty="0" smtClean="0"/>
              <a:t>agree, </a:t>
            </a:r>
            <a:r>
              <a:rPr lang="en-GB" sz="1800" dirty="0"/>
              <a:t>then we came to leadership and management and we said , if teaching and learning is satisfactory then leadership and management must be too, but he said , I would have expected leadership and management to be good because if leadership and management are less </a:t>
            </a:r>
            <a:r>
              <a:rPr lang="en-GB" sz="1800" dirty="0" smtClean="0"/>
              <a:t>than </a:t>
            </a:r>
            <a:r>
              <a:rPr lang="en-GB" sz="1800" dirty="0"/>
              <a:t>good then we couldn’t even keep</a:t>
            </a:r>
            <a:r>
              <a:rPr lang="en-GB" sz="1800" dirty="0" smtClean="0"/>
              <a:t> the </a:t>
            </a:r>
            <a:r>
              <a:rPr lang="en-GB" sz="1800" dirty="0"/>
              <a:t>thing at satisfactory.</a:t>
            </a:r>
            <a:r>
              <a:rPr lang="en-GB" sz="1800" dirty="0" smtClean="0"/>
              <a:t> </a:t>
            </a:r>
          </a:p>
          <a:p>
            <a:pPr marL="0" indent="0">
              <a:buNone/>
            </a:pPr>
            <a:r>
              <a:rPr lang="en-GB" sz="1800" dirty="0" smtClean="0"/>
              <a:t>…..in </a:t>
            </a:r>
            <a:r>
              <a:rPr lang="en-GB" sz="1800" dirty="0"/>
              <a:t>the end what inspectors are doing </a:t>
            </a:r>
            <a:r>
              <a:rPr lang="en-GB" sz="1800" dirty="0" smtClean="0"/>
              <a:t>is </a:t>
            </a:r>
            <a:r>
              <a:rPr lang="en-GB" sz="1800" dirty="0"/>
              <a:t>saying ok well I have to follow this rule….there isn’t a rule but I have to follow it….’ </a:t>
            </a:r>
            <a:r>
              <a:rPr lang="en-GB" sz="1800" dirty="0" smtClean="0"/>
              <a:t>(Contract </a:t>
            </a:r>
            <a:r>
              <a:rPr lang="en-GB" sz="1800" dirty="0"/>
              <a:t>Inspector</a:t>
            </a:r>
            <a:r>
              <a:rPr lang="en-GB" sz="1800" dirty="0" smtClean="0"/>
              <a:t> 012</a:t>
            </a:r>
            <a:r>
              <a:rPr lang="en-GB" sz="1800" dirty="0"/>
              <a:t>)</a:t>
            </a:r>
            <a:r>
              <a:rPr lang="en-GB" sz="1800" dirty="0" smtClean="0"/>
              <a:t>.</a:t>
            </a:r>
            <a:endParaRPr lang="en-GB" sz="1800" dirty="0"/>
          </a:p>
          <a:p>
            <a:pPr marL="0" indent="0">
              <a:buNone/>
            </a:pPr>
            <a:endParaRPr lang="en-US" dirty="0"/>
          </a:p>
        </p:txBody>
      </p:sp>
    </p:spTree>
    <p:extLst>
      <p:ext uri="{BB962C8B-B14F-4D97-AF65-F5344CB8AC3E}">
        <p14:creationId xmlns:p14="http://schemas.microsoft.com/office/powerpoint/2010/main" val="263946484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Coded Knowledge</a:t>
            </a:r>
            <a:endParaRPr lang="en-US" sz="2800" dirty="0"/>
          </a:p>
        </p:txBody>
      </p:sp>
      <p:sp>
        <p:nvSpPr>
          <p:cNvPr id="3" name="Content Placeholder 2"/>
          <p:cNvSpPr>
            <a:spLocks noGrp="1"/>
          </p:cNvSpPr>
          <p:nvPr>
            <p:ph idx="1"/>
          </p:nvPr>
        </p:nvSpPr>
        <p:spPr/>
        <p:txBody>
          <a:bodyPr>
            <a:normAutofit/>
          </a:bodyPr>
          <a:lstStyle/>
          <a:p>
            <a:pPr marL="0" indent="0">
              <a:buNone/>
            </a:pPr>
            <a:r>
              <a:rPr lang="en-US" sz="2000" dirty="0"/>
              <a:t>Code is a system of regulation, both structured and structuring, and </a:t>
            </a:r>
            <a:r>
              <a:rPr lang="en-US" sz="2000" dirty="0" smtClean="0"/>
              <a:t>inspectors </a:t>
            </a:r>
            <a:r>
              <a:rPr lang="en-US" sz="2000" dirty="0"/>
              <a:t>are disciplined and discipline others through their coding practices. </a:t>
            </a:r>
          </a:p>
          <a:p>
            <a:pPr marL="0" indent="0">
              <a:buNone/>
            </a:pPr>
            <a:endParaRPr lang="en-US" sz="2000" dirty="0" smtClean="0"/>
          </a:p>
          <a:p>
            <a:pPr marL="0" indent="0">
              <a:buNone/>
            </a:pPr>
            <a:r>
              <a:rPr lang="en-US" sz="2000" dirty="0" smtClean="0"/>
              <a:t>Software </a:t>
            </a:r>
            <a:r>
              <a:rPr lang="en-US" sz="2000" dirty="0"/>
              <a:t>codifies the world into ‘rules, routines, algorithms, </a:t>
            </a:r>
            <a:r>
              <a:rPr lang="en-US" sz="2000" dirty="0" err="1"/>
              <a:t>captabases</a:t>
            </a:r>
            <a:r>
              <a:rPr lang="en-US" sz="2000" dirty="0"/>
              <a:t> that are then used to do work in the world’ (</a:t>
            </a:r>
            <a:r>
              <a:rPr lang="en-US" sz="2000" dirty="0" err="1"/>
              <a:t>Kitchin</a:t>
            </a:r>
            <a:r>
              <a:rPr lang="en-US" sz="2000" dirty="0"/>
              <a:t> and </a:t>
            </a:r>
            <a:r>
              <a:rPr lang="en-US" sz="2000" dirty="0" smtClean="0"/>
              <a:t>Dodge 2011)</a:t>
            </a:r>
          </a:p>
          <a:p>
            <a:pPr marL="0" indent="0">
              <a:buNone/>
            </a:pPr>
            <a:endParaRPr lang="en-US" sz="2000" dirty="0" smtClean="0"/>
          </a:p>
          <a:p>
            <a:pPr marL="0" indent="0">
              <a:buNone/>
            </a:pPr>
            <a:r>
              <a:rPr lang="en-US" sz="2000" dirty="0"/>
              <a:t>D</a:t>
            </a:r>
            <a:r>
              <a:rPr lang="en-US" sz="2000" dirty="0" smtClean="0"/>
              <a:t>ata </a:t>
            </a:r>
            <a:r>
              <a:rPr lang="en-US" sz="2000" dirty="0"/>
              <a:t>processes that, on first encountering them, seem to promote transparency, provide information and assist in sorting things out, reveal themselves on closer scrutiny to be highly powerful social practices (e.g. processes of observing, measuring, describing, </a:t>
            </a:r>
            <a:r>
              <a:rPr lang="en-US" sz="2000" dirty="0" err="1"/>
              <a:t>categorising</a:t>
            </a:r>
            <a:r>
              <a:rPr lang="en-US" sz="2000" dirty="0"/>
              <a:t>, classifying, sorting, ordering and ranking) (</a:t>
            </a:r>
            <a:r>
              <a:rPr lang="en-US" sz="2000" dirty="0" err="1"/>
              <a:t>Halford</a:t>
            </a:r>
            <a:r>
              <a:rPr lang="en-US" sz="2000" dirty="0"/>
              <a:t> et al. 2013, p.180). </a:t>
            </a:r>
            <a:endParaRPr lang="en-GB" sz="2000" dirty="0"/>
          </a:p>
          <a:p>
            <a:pPr marL="0" indent="0">
              <a:buNone/>
            </a:pPr>
            <a:endParaRPr lang="en-US" sz="2000" dirty="0"/>
          </a:p>
        </p:txBody>
      </p:sp>
    </p:spTree>
    <p:extLst>
      <p:ext uri="{BB962C8B-B14F-4D97-AF65-F5344CB8AC3E}">
        <p14:creationId xmlns:p14="http://schemas.microsoft.com/office/powerpoint/2010/main" val="13580187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16632"/>
            <a:ext cx="9144001" cy="6653163"/>
          </a:xfrm>
          <a:prstGeom prst="rect">
            <a:avLst/>
          </a:prstGeom>
        </p:spPr>
      </p:pic>
      <p:sp>
        <p:nvSpPr>
          <p:cNvPr id="3" name="Content Placeholder 2"/>
          <p:cNvSpPr>
            <a:spLocks noGrp="1"/>
          </p:cNvSpPr>
          <p:nvPr>
            <p:ph idx="1"/>
          </p:nvPr>
        </p:nvSpPr>
        <p:spPr>
          <a:xfrm>
            <a:off x="179511" y="3755772"/>
            <a:ext cx="8784974" cy="2409531"/>
          </a:xfrm>
          <a:solidFill>
            <a:schemeClr val="tx1">
              <a:alpha val="76000"/>
            </a:schemeClr>
          </a:solidFill>
        </p:spPr>
        <p:txBody>
          <a:bodyPr>
            <a:normAutofit fontScale="85000" lnSpcReduction="10000"/>
          </a:bodyPr>
          <a:lstStyle/>
          <a:p>
            <a:pPr>
              <a:buNone/>
            </a:pPr>
            <a:r>
              <a:rPr lang="en-US" sz="2400" dirty="0" smtClean="0">
                <a:solidFill>
                  <a:schemeClr val="bg1"/>
                </a:solidFill>
              </a:rPr>
              <a:t>…transactions have long been the basis of government administrative systems and the mainstays of government record keeping, monitoring and evaluation, and, in social policy, conduct and </a:t>
            </a:r>
            <a:r>
              <a:rPr lang="en-US" sz="2400" dirty="0" err="1" smtClean="0">
                <a:solidFill>
                  <a:schemeClr val="bg1"/>
                </a:solidFill>
              </a:rPr>
              <a:t>behaviour</a:t>
            </a:r>
            <a:r>
              <a:rPr lang="en-US" sz="2400" dirty="0" smtClean="0">
                <a:solidFill>
                  <a:schemeClr val="bg1"/>
                </a:solidFill>
              </a:rPr>
              <a:t> have been key indicators and registers of identity. </a:t>
            </a:r>
          </a:p>
          <a:p>
            <a:pPr>
              <a:buNone/>
            </a:pPr>
            <a:r>
              <a:rPr lang="en-US" sz="2400" dirty="0" smtClean="0">
                <a:solidFill>
                  <a:schemeClr val="bg1"/>
                </a:solidFill>
              </a:rPr>
              <a:t>What is new is the digitization of these records, the possibility of real-time tracking of transactions and the potential to join up transactional data distributed across government sites and functions. In other words, digitized data are transforming government knowledge practices. (</a:t>
            </a:r>
            <a:r>
              <a:rPr lang="en-US" sz="2400" dirty="0" err="1" smtClean="0">
                <a:solidFill>
                  <a:schemeClr val="bg1"/>
                </a:solidFill>
              </a:rPr>
              <a:t>Ruppert</a:t>
            </a:r>
            <a:r>
              <a:rPr lang="en-US" sz="2400" dirty="0" smtClean="0">
                <a:solidFill>
                  <a:schemeClr val="bg1"/>
                </a:solidFill>
              </a:rPr>
              <a:t> 2012:116)</a:t>
            </a:r>
          </a:p>
          <a:p>
            <a:pPr>
              <a:buNone/>
            </a:pPr>
            <a:endParaRPr lang="en-GB" sz="2200" dirty="0">
              <a:solidFill>
                <a:schemeClr val="bg1"/>
              </a:solidFill>
              <a:latin typeface="Calibri"/>
              <a:cs typeface="Courier New" panose="02070309020205020404" pitchFamily="49" charset="0"/>
            </a:endParaRPr>
          </a:p>
        </p:txBody>
      </p:sp>
    </p:spTree>
    <p:extLst>
      <p:ext uri="{BB962C8B-B14F-4D97-AF65-F5344CB8AC3E}">
        <p14:creationId xmlns:p14="http://schemas.microsoft.com/office/powerpoint/2010/main" val="155190680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4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Calibri"/>
                <a:cs typeface="Times New Roman" pitchFamily="18" charset="0"/>
              </a:rPr>
              <a:t>And now…….</a:t>
            </a:r>
            <a:endParaRPr lang="en-US" sz="2800" dirty="0">
              <a:latin typeface="Calibri"/>
            </a:endParaRPr>
          </a:p>
        </p:txBody>
      </p:sp>
      <p:pic>
        <p:nvPicPr>
          <p:cNvPr id="4" name="Content Placeholder 3" descr="images-2.jpeg"/>
          <p:cNvPicPr>
            <a:picLocks noGrp="1" noChangeAspect="1"/>
          </p:cNvPicPr>
          <p:nvPr>
            <p:ph idx="1"/>
          </p:nvPr>
        </p:nvPicPr>
        <p:blipFill>
          <a:blip r:embed="rId3">
            <a:extLst>
              <a:ext uri="{28A0092B-C50C-407E-A947-70E740481C1C}">
                <a14:useLocalDpi xmlns:a14="http://schemas.microsoft.com/office/drawing/2010/main" val="0"/>
              </a:ext>
            </a:extLst>
          </a:blip>
          <a:srcRect t="13289" b="13289"/>
          <a:stretch>
            <a:fillRect/>
          </a:stretch>
        </p:blipFill>
        <p:spPr>
          <a:xfrm>
            <a:off x="457200" y="1417638"/>
            <a:ext cx="8229600" cy="4525962"/>
          </a:xfrm>
        </p:spPr>
      </p:pic>
    </p:spTree>
    <p:extLst>
      <p:ext uri="{BB962C8B-B14F-4D97-AF65-F5344CB8AC3E}">
        <p14:creationId xmlns:p14="http://schemas.microsoft.com/office/powerpoint/2010/main" val="184638885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dirty="0" smtClean="0"/>
              <a:t>Data make people up</a:t>
            </a:r>
            <a:endParaRPr lang="en-GB" sz="2400" dirty="0"/>
          </a:p>
        </p:txBody>
      </p:sp>
      <p:sp>
        <p:nvSpPr>
          <p:cNvPr id="3" name="Content Placeholder 2"/>
          <p:cNvSpPr>
            <a:spLocks noGrp="1"/>
          </p:cNvSpPr>
          <p:nvPr>
            <p:ph idx="1"/>
          </p:nvPr>
        </p:nvSpPr>
        <p:spPr/>
        <p:txBody>
          <a:bodyPr>
            <a:normAutofit fontScale="92500" lnSpcReduction="10000"/>
          </a:bodyPr>
          <a:lstStyle/>
          <a:p>
            <a:pPr marL="0" indent="0" algn="just">
              <a:buNone/>
            </a:pPr>
            <a:r>
              <a:rPr lang="en-US" sz="2200" i="1" dirty="0" smtClean="0"/>
              <a:t> </a:t>
            </a:r>
            <a:r>
              <a:rPr lang="en-US" sz="2200" dirty="0" smtClean="0"/>
              <a:t>Predictive profiling, calculates the future </a:t>
            </a:r>
            <a:r>
              <a:rPr lang="en-US" sz="2200" dirty="0" err="1" smtClean="0"/>
              <a:t>behaviours</a:t>
            </a:r>
            <a:r>
              <a:rPr lang="en-US" sz="2200" dirty="0" smtClean="0"/>
              <a:t> of an individual and acts on them pre-emptively, using ‘actionable intelligence’ to make decisions</a:t>
            </a:r>
            <a:r>
              <a:rPr lang="en-US" sz="2200" dirty="0"/>
              <a:t> </a:t>
            </a:r>
            <a:r>
              <a:rPr lang="en-US" sz="2200" dirty="0" smtClean="0"/>
              <a:t>and set priorities. Data thus define who an individual is, classifying what they are and evaluating what they may become. </a:t>
            </a:r>
          </a:p>
          <a:p>
            <a:pPr marL="0" indent="0" algn="just">
              <a:buNone/>
            </a:pPr>
            <a:endParaRPr lang="en-US" sz="2200" dirty="0" smtClean="0"/>
          </a:p>
          <a:p>
            <a:pPr marL="0" indent="0" algn="just">
              <a:buNone/>
            </a:pPr>
            <a:r>
              <a:rPr lang="en-US" sz="2200" dirty="0" smtClean="0"/>
              <a:t>The </a:t>
            </a:r>
            <a:r>
              <a:rPr lang="en-US" sz="2200" dirty="0" err="1" smtClean="0"/>
              <a:t>modelling</a:t>
            </a:r>
            <a:r>
              <a:rPr lang="en-US" sz="2200" dirty="0" smtClean="0"/>
              <a:t> </a:t>
            </a:r>
            <a:r>
              <a:rPr lang="en-US" sz="2200" dirty="0"/>
              <a:t>of education through digital data fosters a sense of algorithmically driven ‘systems thinking’ through which complex (and unsolvable) social problems associated with education can be seen as complex (but solvable) statistical problems..</a:t>
            </a:r>
            <a:r>
              <a:rPr lang="en-US" sz="2200" i="1" dirty="0"/>
              <a:t> </a:t>
            </a:r>
            <a:endParaRPr lang="en-GB" sz="2200" dirty="0"/>
          </a:p>
          <a:p>
            <a:pPr marL="0" indent="0" algn="just">
              <a:buNone/>
            </a:pPr>
            <a:endParaRPr lang="en-US" sz="2200" dirty="0" smtClean="0"/>
          </a:p>
          <a:p>
            <a:pPr marL="0" indent="0" algn="just">
              <a:buNone/>
            </a:pPr>
            <a:r>
              <a:rPr lang="en-US" sz="2200" dirty="0" smtClean="0"/>
              <a:t>This may construct ‘statistical discrimination’ as individuals are re/classified in particular groups, and included/excluded on the basis of the attributes of these groups and data ‘segments’ to which they are assigned. (Selwyn 2014:11)</a:t>
            </a:r>
          </a:p>
          <a:p>
            <a:endParaRPr lang="en-GB"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4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chemeClr val="tx1">
                    <a:lumMod val="65000"/>
                    <a:lumOff val="35000"/>
                  </a:schemeClr>
                </a:solidFill>
                <a:latin typeface="Calibri"/>
              </a:rPr>
              <a:t>Trust in Numbers?</a:t>
            </a:r>
            <a:endParaRPr lang="en-US" sz="2400" dirty="0">
              <a:solidFill>
                <a:schemeClr val="tx1">
                  <a:lumMod val="65000"/>
                  <a:lumOff val="35000"/>
                </a:schemeClr>
              </a:solidFill>
              <a:latin typeface="Calibri"/>
            </a:endParaRPr>
          </a:p>
        </p:txBody>
      </p:sp>
      <p:sp>
        <p:nvSpPr>
          <p:cNvPr id="3" name="Content Placeholder 2"/>
          <p:cNvSpPr>
            <a:spLocks noGrp="1"/>
          </p:cNvSpPr>
          <p:nvPr>
            <p:ph idx="1"/>
          </p:nvPr>
        </p:nvSpPr>
        <p:spPr/>
        <p:txBody>
          <a:bodyPr>
            <a:normAutofit/>
          </a:bodyPr>
          <a:lstStyle/>
          <a:p>
            <a:pPr>
              <a:buNone/>
            </a:pPr>
            <a:r>
              <a:rPr lang="en-US" sz="2400" dirty="0" smtClean="0">
                <a:latin typeface="Calibri"/>
              </a:rPr>
              <a:t>‘Numbers don’t count by themselves, it is the procedures that stand behind them that elicit authority-the trust-making enterprise is also sustained, importantly, by the social position of the number-gatherers and the social networks in which they are embedded’ </a:t>
            </a:r>
          </a:p>
          <a:p>
            <a:pPr>
              <a:buNone/>
            </a:pPr>
            <a:r>
              <a:rPr lang="en-US" sz="2400" dirty="0" smtClean="0">
                <a:latin typeface="Calibri"/>
              </a:rPr>
              <a:t>‘Auditing transforms the social role of knowledge in interaction with politics-it curtails political imagination and distorts the moral conscience’</a:t>
            </a:r>
          </a:p>
          <a:p>
            <a:pPr>
              <a:buNone/>
            </a:pPr>
            <a:r>
              <a:rPr lang="en-US" sz="2400" dirty="0" smtClean="0">
                <a:latin typeface="Calibri"/>
              </a:rPr>
              <a:t>	(</a:t>
            </a:r>
            <a:r>
              <a:rPr lang="en-US" sz="2400" dirty="0" err="1" smtClean="0">
                <a:latin typeface="Calibri"/>
              </a:rPr>
              <a:t>Fourcade</a:t>
            </a:r>
            <a:r>
              <a:rPr lang="en-US" sz="2400" dirty="0" smtClean="0">
                <a:latin typeface="Calibri"/>
              </a:rPr>
              <a:t> 2010: 571: 573)</a:t>
            </a:r>
            <a:endParaRPr lang="en-US" sz="2400" dirty="0">
              <a:latin typeface="Calibri"/>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75710"/>
          </a:xfrm>
        </p:spPr>
        <p:txBody>
          <a:bodyPr>
            <a:normAutofit fontScale="90000"/>
          </a:bodyPr>
          <a:lstStyle/>
          <a:p>
            <a:endParaRPr lang="en-US" dirty="0"/>
          </a:p>
        </p:txBody>
      </p:sp>
      <p:sp>
        <p:nvSpPr>
          <p:cNvPr id="5" name="Content Placeholder 4"/>
          <p:cNvSpPr>
            <a:spLocks noGrp="1"/>
          </p:cNvSpPr>
          <p:nvPr>
            <p:ph idx="1"/>
          </p:nvPr>
        </p:nvSpPr>
        <p:spPr>
          <a:xfrm>
            <a:off x="457200" y="993914"/>
            <a:ext cx="8229600" cy="5132250"/>
          </a:xfrm>
        </p:spPr>
        <p:txBody>
          <a:bodyPr>
            <a:noAutofit/>
          </a:bodyPr>
          <a:lstStyle/>
          <a:p>
            <a:pPr marL="0" indent="0">
              <a:buNone/>
            </a:pPr>
            <a:r>
              <a:rPr lang="en-GB" sz="1200" dirty="0" err="1"/>
              <a:t>Carvalho</a:t>
            </a:r>
            <a:r>
              <a:rPr lang="en-GB" sz="1200" dirty="0"/>
              <a:t> L.M. (2012) The fabrications and travels of a knowledge-policy instrument. </a:t>
            </a:r>
            <a:r>
              <a:rPr lang="en-GB" sz="1200" i="1" dirty="0"/>
              <a:t>European Education Research Journal</a:t>
            </a:r>
            <a:r>
              <a:rPr lang="en-GB" sz="1200" dirty="0"/>
              <a:t> 11(2): 172–189.</a:t>
            </a:r>
          </a:p>
          <a:p>
            <a:pPr marL="0" indent="0">
              <a:buNone/>
            </a:pPr>
            <a:r>
              <a:rPr lang="en-GB" sz="1200" dirty="0"/>
              <a:t> </a:t>
            </a:r>
            <a:r>
              <a:rPr lang="en-GB" sz="1200" dirty="0" err="1" smtClean="0"/>
              <a:t>Fazekas</a:t>
            </a:r>
            <a:r>
              <a:rPr lang="en-GB" sz="1200" dirty="0"/>
              <a:t>, M. and T. Burns (2012), “Exploring the Complex Interaction Between Governance and Knowledge in Education”, OECD Education Working Papers, No. 67, OECD Publishing. http://</a:t>
            </a:r>
            <a:r>
              <a:rPr lang="en-GB" sz="1200" dirty="0" err="1"/>
              <a:t>dx.doi.org</a:t>
            </a:r>
            <a:r>
              <a:rPr lang="en-GB" sz="1200" dirty="0"/>
              <a:t>/10.1787/5k9flcx2l340-en</a:t>
            </a:r>
          </a:p>
          <a:p>
            <a:pPr marL="0" indent="0">
              <a:buNone/>
            </a:pPr>
            <a:r>
              <a:rPr lang="en-GB" sz="1200" dirty="0"/>
              <a:t> </a:t>
            </a:r>
            <a:r>
              <a:rPr lang="en-GB" sz="1200" dirty="0" smtClean="0"/>
              <a:t>Fenwick</a:t>
            </a:r>
            <a:r>
              <a:rPr lang="en-GB" sz="1200" dirty="0"/>
              <a:t>, T. </a:t>
            </a:r>
            <a:r>
              <a:rPr lang="en-GB" sz="1200" dirty="0" err="1"/>
              <a:t>Mangez</a:t>
            </a:r>
            <a:r>
              <a:rPr lang="en-GB" sz="1200" dirty="0"/>
              <a:t>, E. and Ozga, J. (</a:t>
            </a:r>
            <a:r>
              <a:rPr lang="en-GB" sz="1200" dirty="0" err="1"/>
              <a:t>eds</a:t>
            </a:r>
            <a:r>
              <a:rPr lang="en-GB" sz="1200" dirty="0"/>
              <a:t>) (2014) </a:t>
            </a:r>
            <a:r>
              <a:rPr lang="en-GB" sz="1200" u="sng" dirty="0"/>
              <a:t>Governing Knowledge: Comparison, Knowledge-based Technologies and Expertise in the Regulation of Education </a:t>
            </a:r>
            <a:r>
              <a:rPr lang="en-GB" sz="1200" dirty="0"/>
              <a:t>(World Yearbook of Education 2014) London, </a:t>
            </a:r>
            <a:r>
              <a:rPr lang="en-GB" sz="1200" dirty="0" err="1"/>
              <a:t>Routledge</a:t>
            </a:r>
            <a:r>
              <a:rPr lang="en-GB" sz="1200" dirty="0"/>
              <a:t> pp101-113</a:t>
            </a:r>
          </a:p>
          <a:p>
            <a:pPr marL="0" indent="0">
              <a:buNone/>
            </a:pPr>
            <a:r>
              <a:rPr lang="en-GB" sz="1200" dirty="0" err="1"/>
              <a:t>Fourcade</a:t>
            </a:r>
            <a:r>
              <a:rPr lang="en-GB" sz="1200" dirty="0"/>
              <a:t>, M. (2010) ‘The Problem of Embodiment in the Sociology of Knowledge: Afterword to the Special Issue on Knowledge in Practice’, Qualitative Sociology 33, pp. 569–574.</a:t>
            </a:r>
            <a:endParaRPr lang="en-US" sz="1200" dirty="0"/>
          </a:p>
          <a:p>
            <a:pPr marL="0" indent="0">
              <a:buNone/>
            </a:pPr>
            <a:r>
              <a:rPr lang="en-GB" sz="1200" dirty="0" err="1" smtClean="0"/>
              <a:t>Grundmann</a:t>
            </a:r>
            <a:r>
              <a:rPr lang="en-GB" sz="1200" dirty="0" smtClean="0"/>
              <a:t> </a:t>
            </a:r>
            <a:r>
              <a:rPr lang="en-GB" sz="1200" dirty="0"/>
              <a:t>R and </a:t>
            </a:r>
            <a:r>
              <a:rPr lang="en-GB" sz="1200" dirty="0" err="1"/>
              <a:t>Stehr</a:t>
            </a:r>
            <a:r>
              <a:rPr lang="en-GB" sz="1200" dirty="0"/>
              <a:t>, N (2012) </a:t>
            </a:r>
            <a:r>
              <a:rPr lang="en-GB" sz="1200" u="sng" dirty="0"/>
              <a:t>The Power of Scientific Knowledge</a:t>
            </a:r>
            <a:r>
              <a:rPr lang="en-GB" sz="1200" dirty="0"/>
              <a:t> Cambridge, Cambridge University Press</a:t>
            </a:r>
          </a:p>
          <a:p>
            <a:pPr marL="0" indent="0">
              <a:buNone/>
            </a:pPr>
            <a:r>
              <a:rPr lang="en-GB" sz="1200" dirty="0"/>
              <a:t> </a:t>
            </a:r>
            <a:r>
              <a:rPr lang="en-US" sz="1200" dirty="0" err="1"/>
              <a:t>Halford</a:t>
            </a:r>
            <a:r>
              <a:rPr lang="en-US" sz="1200" dirty="0"/>
              <a:t>, S., Pope, C. and Weal, M. (2013). Digital futures? Sociological challenges and opportunities in the emergent Semantic Web.  </a:t>
            </a:r>
            <a:r>
              <a:rPr lang="en-US" sz="1200" i="1" dirty="0"/>
              <a:t>Sociology</a:t>
            </a:r>
            <a:r>
              <a:rPr lang="en-US" sz="1200" dirty="0"/>
              <a:t>, 47 (1):173-189</a:t>
            </a:r>
            <a:r>
              <a:rPr lang="en-GB" sz="1200" dirty="0"/>
              <a:t> </a:t>
            </a:r>
          </a:p>
          <a:p>
            <a:pPr marL="0" indent="0">
              <a:buNone/>
            </a:pPr>
            <a:r>
              <a:rPr lang="en-GB" sz="1200" dirty="0"/>
              <a:t>Hayek, F (1969) ‘The Use of Knowledge in Society’ in Hayek, F. </a:t>
            </a:r>
            <a:r>
              <a:rPr lang="en-GB" sz="1200" u="sng" dirty="0"/>
              <a:t>Individualism and Economic Order </a:t>
            </a:r>
            <a:r>
              <a:rPr lang="en-GB" sz="1200" dirty="0"/>
              <a:t>University of Chicago Press 77-91</a:t>
            </a:r>
          </a:p>
          <a:p>
            <a:pPr marL="0" indent="0">
              <a:buNone/>
            </a:pPr>
            <a:r>
              <a:rPr lang="en-GB" sz="1200" dirty="0" err="1" smtClean="0"/>
              <a:t>Kitchin</a:t>
            </a:r>
            <a:r>
              <a:rPr lang="en-GB" sz="1200" dirty="0" smtClean="0"/>
              <a:t> </a:t>
            </a:r>
            <a:r>
              <a:rPr lang="en-GB" sz="1200" dirty="0"/>
              <a:t>R &amp; Dodge M (2011) Code/Space: Software and Everyday Life Cambridge, Mass. MIT Press.</a:t>
            </a:r>
          </a:p>
          <a:p>
            <a:pPr marL="0" indent="0">
              <a:buNone/>
            </a:pPr>
            <a:r>
              <a:rPr lang="en-GB" sz="1200" dirty="0"/>
              <a:t>Lawn, M. (2013) A </a:t>
            </a:r>
            <a:r>
              <a:rPr lang="en-GB" sz="1200" dirty="0" err="1"/>
              <a:t>Systemless</a:t>
            </a:r>
            <a:r>
              <a:rPr lang="en-GB" sz="1200" dirty="0"/>
              <a:t> System: designing the disarticulation of English state education </a:t>
            </a:r>
            <a:r>
              <a:rPr lang="en-GB" sz="1200" i="1" dirty="0"/>
              <a:t>European Educational Research Journal</a:t>
            </a:r>
            <a:r>
              <a:rPr lang="en-GB" sz="1200" dirty="0"/>
              <a:t> 12 (3) </a:t>
            </a:r>
            <a:endParaRPr lang="en-GB" sz="1200" dirty="0" smtClean="0"/>
          </a:p>
          <a:p>
            <a:pPr marL="0" indent="0">
              <a:buNone/>
            </a:pPr>
            <a:r>
              <a:rPr lang="en-US" sz="1200" dirty="0" err="1"/>
              <a:t>Piattoeva</a:t>
            </a:r>
            <a:r>
              <a:rPr lang="en-US" sz="1200" dirty="0"/>
              <a:t>, N. (2014): Elastic numbers: national examinations data as a technology of government, Journal of Education Policy, </a:t>
            </a:r>
            <a:r>
              <a:rPr lang="en-GB" sz="1200" dirty="0" smtClean="0"/>
              <a:t>30, 3, 316-334</a:t>
            </a:r>
            <a:endParaRPr lang="en-GB" sz="1200" dirty="0"/>
          </a:p>
          <a:p>
            <a:pPr marL="0" indent="0">
              <a:buNone/>
            </a:pPr>
            <a:r>
              <a:rPr lang="en-GB" sz="1200" dirty="0" err="1"/>
              <a:t>Shiroma</a:t>
            </a:r>
            <a:r>
              <a:rPr lang="en-GB" sz="1200" dirty="0"/>
              <a:t> EO (2014) Expert consultants and Knowledge Production in Fenwick, T </a:t>
            </a:r>
            <a:r>
              <a:rPr lang="en-GB" sz="1200" dirty="0" err="1"/>
              <a:t>Mangez</a:t>
            </a:r>
            <a:r>
              <a:rPr lang="en-GB" sz="1200" dirty="0"/>
              <a:t>, E and Ozga, J (</a:t>
            </a:r>
            <a:r>
              <a:rPr lang="en-GB" sz="1200" dirty="0" err="1"/>
              <a:t>eds</a:t>
            </a:r>
            <a:r>
              <a:rPr lang="en-GB" sz="1200" dirty="0"/>
              <a:t>) </a:t>
            </a:r>
            <a:r>
              <a:rPr lang="en-GB" sz="1200" u="sng" dirty="0"/>
              <a:t>Governing Knowledge: Comparison, Knowledge-based Technologies and Expertise in the Regulation of Education </a:t>
            </a:r>
            <a:r>
              <a:rPr lang="en-GB" sz="1200" dirty="0"/>
              <a:t>(World Yearbook of Education 2014) London </a:t>
            </a:r>
            <a:r>
              <a:rPr lang="en-GB" sz="1200" dirty="0" err="1"/>
              <a:t>Routledge</a:t>
            </a:r>
            <a:r>
              <a:rPr lang="en-GB" sz="1200" dirty="0"/>
              <a:t> pp101-</a:t>
            </a:r>
            <a:r>
              <a:rPr lang="en-GB" sz="1200" dirty="0" smtClean="0"/>
              <a:t>113</a:t>
            </a:r>
          </a:p>
          <a:p>
            <a:pPr marL="0" indent="0">
              <a:buNone/>
            </a:pPr>
            <a:r>
              <a:rPr lang="en-US" sz="1200" dirty="0" smtClean="0"/>
              <a:t>Selwyn</a:t>
            </a:r>
            <a:r>
              <a:rPr lang="en-US" sz="1200" dirty="0"/>
              <a:t>, N (2014) Data entry: towards the critical study of digital data and education Learning, Media and Technology, DOI: 10.1080/17439884.2014.921628 </a:t>
            </a:r>
            <a:endParaRPr lang="en-GB" sz="1200" dirty="0"/>
          </a:p>
          <a:p>
            <a:pPr marL="0" indent="0">
              <a:buNone/>
            </a:pPr>
            <a:endParaRPr lang="en-GB" sz="1200" dirty="0"/>
          </a:p>
        </p:txBody>
      </p:sp>
    </p:spTree>
    <p:extLst>
      <p:ext uri="{BB962C8B-B14F-4D97-AF65-F5344CB8AC3E}">
        <p14:creationId xmlns:p14="http://schemas.microsoft.com/office/powerpoint/2010/main" val="150391532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The data-based world and its consequences……</a:t>
            </a:r>
            <a:endParaRPr lang="en-US" sz="2400" dirty="0"/>
          </a:p>
        </p:txBody>
      </p:sp>
      <p:sp>
        <p:nvSpPr>
          <p:cNvPr id="3" name="Content Placeholder 2"/>
          <p:cNvSpPr>
            <a:spLocks noGrp="1"/>
          </p:cNvSpPr>
          <p:nvPr>
            <p:ph idx="1"/>
          </p:nvPr>
        </p:nvSpPr>
        <p:spPr/>
        <p:txBody>
          <a:bodyPr>
            <a:normAutofit/>
          </a:bodyPr>
          <a:lstStyle/>
          <a:p>
            <a:pPr marL="0" indent="0">
              <a:buNone/>
            </a:pPr>
            <a:endParaRPr lang="en-US" sz="2000" dirty="0" smtClean="0"/>
          </a:p>
          <a:p>
            <a:pPr marL="0" indent="0">
              <a:buNone/>
            </a:pPr>
            <a:endParaRPr lang="en-US" sz="2000" dirty="0"/>
          </a:p>
          <a:p>
            <a:pPr marL="0" indent="0" algn="just">
              <a:buNone/>
            </a:pPr>
            <a:r>
              <a:rPr lang="en-US" sz="2000" dirty="0" smtClean="0"/>
              <a:t>‘This is a world where massive amounts of data and applied mathematics replace every other tool that might be brought to bear. Out with every theory of human behavior, from linguistics to sociology and psychology. Who knows why people do what they do? The point is that they do it, and we can track and measure it with unprecedented fidelity. </a:t>
            </a:r>
          </a:p>
          <a:p>
            <a:pPr marL="0" indent="0" algn="just">
              <a:buNone/>
            </a:pPr>
            <a:r>
              <a:rPr lang="en-US" sz="2000" dirty="0" smtClean="0"/>
              <a:t>With enough data, the numbers speak for themselves’ </a:t>
            </a:r>
          </a:p>
          <a:p>
            <a:pPr marL="0" indent="0">
              <a:buNone/>
            </a:pPr>
            <a:r>
              <a:rPr lang="en-US" sz="2000" dirty="0" smtClean="0"/>
              <a:t>(Anderson 2008 quoted in </a:t>
            </a:r>
            <a:r>
              <a:rPr lang="en-US" sz="2000" dirty="0" err="1" smtClean="0"/>
              <a:t>boyd</a:t>
            </a:r>
            <a:r>
              <a:rPr lang="en-US" sz="2000" dirty="0" smtClean="0"/>
              <a:t> and Crawford 2012) </a:t>
            </a:r>
            <a:endParaRPr lang="en-GB" sz="2000" dirty="0" smtClean="0"/>
          </a:p>
          <a:p>
            <a:pPr marL="0" indent="0">
              <a:buNone/>
            </a:pPr>
            <a:r>
              <a:rPr lang="en-US" sz="2000" dirty="0" smtClean="0"/>
              <a:t> </a:t>
            </a:r>
            <a:endParaRPr lang="en-GB" sz="2000" dirty="0" smtClean="0"/>
          </a:p>
          <a:p>
            <a:pPr>
              <a:buNone/>
            </a:pPr>
            <a:endParaRPr lang="en-GB" sz="2000" dirty="0" smtClean="0">
              <a:solidFill>
                <a:schemeClr val="tx1"/>
              </a:solidFill>
              <a:latin typeface="Calibri"/>
              <a:cs typeface="Times New Roman"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4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Overarching ‘Project’</a:t>
            </a:r>
            <a:endParaRPr lang="en-US" dirty="0"/>
          </a:p>
        </p:txBody>
      </p:sp>
      <p:sp>
        <p:nvSpPr>
          <p:cNvPr id="3" name="Content Placeholder 2"/>
          <p:cNvSpPr>
            <a:spLocks noGrp="1"/>
          </p:cNvSpPr>
          <p:nvPr>
            <p:ph idx="1"/>
          </p:nvPr>
        </p:nvSpPr>
        <p:spPr/>
        <p:txBody>
          <a:bodyPr>
            <a:normAutofit fontScale="70000" lnSpcReduction="20000"/>
          </a:bodyPr>
          <a:lstStyle/>
          <a:p>
            <a:pPr lvl="0">
              <a:buNone/>
            </a:pPr>
            <a:r>
              <a:rPr lang="en-US" dirty="0" smtClean="0">
                <a:latin typeface="Calibri"/>
              </a:rPr>
              <a:t>Over the years we’ve tried to:</a:t>
            </a:r>
          </a:p>
          <a:p>
            <a:pPr lvl="0">
              <a:buNone/>
            </a:pPr>
            <a:r>
              <a:rPr lang="en-US" dirty="0" smtClean="0">
                <a:latin typeface="Calibri"/>
              </a:rPr>
              <a:t> Investigate and promote recognition of education/schooling/learning as a key policy field in Europe, and a site of activity of the EC- through interactions with political science…using some concepts from PS/political sociology;</a:t>
            </a:r>
            <a:endParaRPr lang="en-GB" dirty="0" smtClean="0">
              <a:latin typeface="Calibri"/>
            </a:endParaRPr>
          </a:p>
          <a:p>
            <a:pPr lvl="0">
              <a:buNone/>
            </a:pPr>
            <a:r>
              <a:rPr lang="en-US" dirty="0" smtClean="0">
                <a:latin typeface="Calibri"/>
              </a:rPr>
              <a:t>Identify processes through which the Education policy space is ‘made’-especially the construction of indicators and benchmarks, practices of standardization, and the growth of data…again, drawing on trans-disciplinary resources-social geography, science and technology studies;</a:t>
            </a:r>
            <a:endParaRPr lang="en-GB" dirty="0" smtClean="0">
              <a:latin typeface="Calibri"/>
            </a:endParaRPr>
          </a:p>
          <a:p>
            <a:pPr lvl="0">
              <a:buNone/>
            </a:pPr>
            <a:r>
              <a:rPr lang="en-US" dirty="0" smtClean="0">
                <a:latin typeface="Calibri"/>
              </a:rPr>
              <a:t>More recently-we’ve focused on exploring and </a:t>
            </a:r>
            <a:r>
              <a:rPr lang="en-US" dirty="0" err="1" smtClean="0">
                <a:latin typeface="Calibri"/>
              </a:rPr>
              <a:t>analysing</a:t>
            </a:r>
            <a:r>
              <a:rPr lang="en-US" dirty="0" smtClean="0">
                <a:latin typeface="Calibri"/>
              </a:rPr>
              <a:t> the work of policy actors, interacting with data-especially those do ‘political work’; </a:t>
            </a:r>
            <a:r>
              <a:rPr lang="en-US" dirty="0" err="1" smtClean="0">
                <a:latin typeface="Calibri"/>
              </a:rPr>
              <a:t>ie</a:t>
            </a:r>
            <a:r>
              <a:rPr lang="en-US" dirty="0" smtClean="0">
                <a:latin typeface="Calibri"/>
              </a:rPr>
              <a:t> work that: ‘both discursively and interactively seeks to change or reproduce institutions by </a:t>
            </a:r>
            <a:r>
              <a:rPr lang="en-US" dirty="0" err="1" smtClean="0">
                <a:latin typeface="Calibri"/>
              </a:rPr>
              <a:t>mobilising</a:t>
            </a:r>
            <a:r>
              <a:rPr lang="en-US" dirty="0" smtClean="0">
                <a:latin typeface="Calibri"/>
              </a:rPr>
              <a:t> values’ (Smith 2009, 13)-Inspectors of Education are a paradigmatic case.</a:t>
            </a:r>
            <a:endParaRPr lang="en-GB" dirty="0" smtClean="0">
              <a:latin typeface="Calibri"/>
            </a:endParaRPr>
          </a:p>
          <a:p>
            <a:endParaRPr lang="en-US" dirty="0">
              <a:latin typeface="Calibri"/>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4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Calibri"/>
                <a:cs typeface="Times New Roman" pitchFamily="18" charset="0"/>
              </a:rPr>
              <a:t>Constructing Europe: processes of governing</a:t>
            </a:r>
            <a:endParaRPr lang="en-US" sz="2800" dirty="0">
              <a:latin typeface="Calibri"/>
            </a:endParaRPr>
          </a:p>
        </p:txBody>
      </p:sp>
      <p:sp>
        <p:nvSpPr>
          <p:cNvPr id="3" name="Content Placeholder 2"/>
          <p:cNvSpPr>
            <a:spLocks noGrp="1"/>
          </p:cNvSpPr>
          <p:nvPr>
            <p:ph idx="1"/>
          </p:nvPr>
        </p:nvSpPr>
        <p:spPr>
          <a:xfrm>
            <a:off x="457200" y="1417638"/>
            <a:ext cx="8229600" cy="4525963"/>
          </a:xfrm>
        </p:spPr>
        <p:txBody>
          <a:bodyPr>
            <a:normAutofit fontScale="92500"/>
          </a:bodyPr>
          <a:lstStyle/>
          <a:p>
            <a:pPr>
              <a:buNone/>
            </a:pPr>
            <a:r>
              <a:rPr lang="en-US" sz="2400" dirty="0" err="1" smtClean="0">
                <a:latin typeface="Calibri"/>
                <a:cs typeface="Times New Roman" pitchFamily="18" charset="0"/>
              </a:rPr>
              <a:t>Europeanisation</a:t>
            </a:r>
            <a:r>
              <a:rPr lang="en-US" sz="2400" dirty="0" smtClean="0">
                <a:latin typeface="Calibri"/>
                <a:cs typeface="Times New Roman" pitchFamily="18" charset="0"/>
              </a:rPr>
              <a:t> (and </a:t>
            </a:r>
            <a:r>
              <a:rPr lang="en-US" sz="2400" dirty="0" err="1" smtClean="0">
                <a:latin typeface="Calibri"/>
                <a:cs typeface="Times New Roman" pitchFamily="18" charset="0"/>
              </a:rPr>
              <a:t>globalisation</a:t>
            </a:r>
            <a:r>
              <a:rPr lang="en-US" sz="2400" dirty="0" smtClean="0">
                <a:latin typeface="Calibri"/>
                <a:cs typeface="Times New Roman" pitchFamily="18" charset="0"/>
              </a:rPr>
              <a:t>) produce new relations between the supra/transnational, national and local-</a:t>
            </a:r>
            <a:r>
              <a:rPr lang="en-US" sz="2400" dirty="0" smtClean="0">
                <a:latin typeface="Calibri"/>
              </a:rPr>
              <a:t> ‘assemblages’ of apparatuses, personnel and practices (Clarke 2012) -varied in scope, dynamic, involving many agents within and across borders and levels, and shaped and reshaped in action. </a:t>
            </a:r>
          </a:p>
          <a:p>
            <a:pPr>
              <a:buNone/>
            </a:pPr>
            <a:r>
              <a:rPr lang="en-US" sz="2400" dirty="0">
                <a:cs typeface="Times New Roman" pitchFamily="18" charset="0"/>
              </a:rPr>
              <a:t>G</a:t>
            </a:r>
            <a:r>
              <a:rPr lang="en-US" sz="2400" dirty="0" smtClean="0">
                <a:cs typeface="Times New Roman" pitchFamily="18" charset="0"/>
              </a:rPr>
              <a:t>overning is now the shared concern of different agents and interests, and not just a single entity. </a:t>
            </a:r>
          </a:p>
          <a:p>
            <a:pPr>
              <a:buNone/>
            </a:pPr>
            <a:r>
              <a:rPr lang="en-US" sz="2400" dirty="0" smtClean="0">
                <a:cs typeface="Times New Roman" pitchFamily="18" charset="0"/>
              </a:rPr>
              <a:t>This requires us to think about how governing works on and across categories–nations, levels, sectors, agencies, cultures ….. reworking them in the processes of governing-</a:t>
            </a:r>
          </a:p>
          <a:p>
            <a:pPr>
              <a:buNone/>
            </a:pPr>
            <a:r>
              <a:rPr lang="en-US" sz="2400" dirty="0" smtClean="0">
                <a:cs typeface="Times New Roman" pitchFamily="18" charset="0"/>
              </a:rPr>
              <a:t>……..and about how data act to hold these disparate elements together.</a:t>
            </a:r>
            <a:endParaRPr lang="en-US" sz="2400" dirty="0" smtClean="0">
              <a:latin typeface="Calibri"/>
            </a:endParaRP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dirty="0" smtClean="0"/>
              <a:t>Data and change in governing</a:t>
            </a:r>
            <a:endParaRPr lang="en-GB" sz="2400" dirty="0"/>
          </a:p>
        </p:txBody>
      </p:sp>
      <p:sp>
        <p:nvSpPr>
          <p:cNvPr id="3" name="Content Placeholder 2"/>
          <p:cNvSpPr>
            <a:spLocks noGrp="1"/>
          </p:cNvSpPr>
          <p:nvPr>
            <p:ph idx="1"/>
          </p:nvPr>
        </p:nvSpPr>
        <p:spPr/>
        <p:txBody>
          <a:bodyPr>
            <a:normAutofit/>
          </a:bodyPr>
          <a:lstStyle/>
          <a:p>
            <a:pPr marL="0" lvl="0" indent="0" algn="just">
              <a:buNone/>
            </a:pPr>
            <a:r>
              <a:rPr lang="en-US" sz="2000" dirty="0" smtClean="0"/>
              <a:t>-that government/governance is changing in parallel with the availability and use of international performance data;</a:t>
            </a:r>
            <a:endParaRPr lang="en-GB" sz="2000" dirty="0" smtClean="0"/>
          </a:p>
          <a:p>
            <a:pPr marL="0" lvl="0" indent="0" algn="just">
              <a:buNone/>
            </a:pPr>
            <a:r>
              <a:rPr lang="en-US" sz="2000" dirty="0" smtClean="0"/>
              <a:t>-that governing assemblages may be understood as ‘held together’ by the meaning-making activities of political actors who work in them;</a:t>
            </a:r>
          </a:p>
          <a:p>
            <a:pPr marL="0" lvl="0" indent="0" algn="just">
              <a:buNone/>
            </a:pPr>
            <a:r>
              <a:rPr lang="en-US" sz="2000" dirty="0" smtClean="0"/>
              <a:t>-that meaning-making is increasingly constructed through data-based and comparative knowledge, promoting ‘</a:t>
            </a:r>
            <a:r>
              <a:rPr lang="en-US" sz="2000" i="1" dirty="0" smtClean="0"/>
              <a:t>cognitive consensus’</a:t>
            </a:r>
            <a:r>
              <a:rPr lang="en-US" sz="2000" dirty="0" smtClean="0"/>
              <a:t> </a:t>
            </a:r>
            <a:r>
              <a:rPr lang="en-US" sz="2000" dirty="0" err="1"/>
              <a:t>Grundmann</a:t>
            </a:r>
            <a:r>
              <a:rPr lang="en-US" sz="2000" dirty="0"/>
              <a:t> and </a:t>
            </a:r>
            <a:r>
              <a:rPr lang="en-US" sz="2000" dirty="0" err="1"/>
              <a:t>Stehr</a:t>
            </a:r>
            <a:r>
              <a:rPr lang="en-US" sz="2000" dirty="0"/>
              <a:t> (2013) about </a:t>
            </a:r>
            <a:r>
              <a:rPr lang="en-US" sz="2000" dirty="0" smtClean="0"/>
              <a:t>policy directions;</a:t>
            </a:r>
            <a:endParaRPr lang="en-GB" sz="2000" dirty="0" smtClean="0"/>
          </a:p>
          <a:p>
            <a:pPr marL="0" lvl="0" indent="0" algn="just">
              <a:buNone/>
            </a:pPr>
            <a:r>
              <a:rPr lang="en-US" sz="2000" dirty="0" smtClean="0"/>
              <a:t>-that this cognitive consensus rests on a dominant narrative of technical capacity and capability through which comparative data analysis forms the basis of ‘levers for action’  across and within national settings;</a:t>
            </a:r>
          </a:p>
          <a:p>
            <a:pPr marL="0" lvl="0" indent="0" algn="just">
              <a:buNone/>
            </a:pPr>
            <a:endParaRPr lang="en-GB" sz="2000" dirty="0" smtClean="0"/>
          </a:p>
          <a:p>
            <a:pPr algn="just"/>
            <a:endParaRPr lang="en-GB"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51" y="276568"/>
            <a:ext cx="8553108" cy="748303"/>
          </a:xfrm>
        </p:spPr>
        <p:txBody>
          <a:bodyPr>
            <a:normAutofit/>
          </a:bodyPr>
          <a:lstStyle/>
          <a:p>
            <a:r>
              <a:rPr lang="en-GB" sz="2400" dirty="0" smtClean="0"/>
              <a:t>Data and change (ii)</a:t>
            </a:r>
            <a:endParaRPr lang="en-GB" sz="2400" dirty="0"/>
          </a:p>
        </p:txBody>
      </p:sp>
      <p:sp>
        <p:nvSpPr>
          <p:cNvPr id="3" name="Content Placeholder 2"/>
          <p:cNvSpPr>
            <a:spLocks noGrp="1"/>
          </p:cNvSpPr>
          <p:nvPr>
            <p:ph idx="1"/>
          </p:nvPr>
        </p:nvSpPr>
        <p:spPr>
          <a:xfrm>
            <a:off x="381437" y="1600200"/>
            <a:ext cx="8229600" cy="4525963"/>
          </a:xfrm>
        </p:spPr>
        <p:txBody>
          <a:bodyPr>
            <a:normAutofit/>
          </a:bodyPr>
          <a:lstStyle/>
          <a:p>
            <a:pPr marL="0" indent="0">
              <a:buNone/>
            </a:pPr>
            <a:r>
              <a:rPr lang="en-US" sz="2000" dirty="0"/>
              <a:t>-along with an imaginary of society </a:t>
            </a:r>
            <a:r>
              <a:rPr lang="en-US" sz="2000" dirty="0" err="1"/>
              <a:t>organised</a:t>
            </a:r>
            <a:r>
              <a:rPr lang="en-US" sz="2000" dirty="0"/>
              <a:t> in networks both constructed and held together through the flow of comparative knowledge and data (and free of social science explanation)</a:t>
            </a:r>
            <a:endParaRPr lang="en-GB" sz="2000" dirty="0"/>
          </a:p>
          <a:p>
            <a:pPr marL="0" lvl="0" indent="0">
              <a:buNone/>
            </a:pPr>
            <a:endParaRPr lang="en-US" sz="2000" dirty="0" smtClean="0"/>
          </a:p>
          <a:p>
            <a:pPr marL="0" lvl="0" indent="0">
              <a:buNone/>
            </a:pPr>
            <a:r>
              <a:rPr lang="en-US" sz="2000" dirty="0" smtClean="0"/>
              <a:t>-and that all these developments have [problematic] consequences for the politics of education, as cognitive consensus ‘removes the social from acts of knowing’ (Savage 2013). </a:t>
            </a:r>
          </a:p>
          <a:p>
            <a:pPr marL="0" lvl="0" indent="0">
              <a:buNone/>
            </a:pPr>
            <a:endParaRPr lang="en-US" sz="2000" dirty="0" smtClean="0"/>
          </a:p>
          <a:p>
            <a:pPr marL="0" lvl="0" indent="0">
              <a:buNone/>
            </a:pPr>
            <a:r>
              <a:rPr lang="en-US" sz="2000" dirty="0" smtClean="0"/>
              <a:t>By ‘politics’ here, I mean the spaces that allow contestation of the ‘cognitive consensus’ or alternative ‘meaning-making’, with attention to the place of professional expertise and reshaping of citizens as ‘informed consumers’ characteristic of recent decades (perhaps especially in England).</a:t>
            </a:r>
            <a:endParaRPr lang="en-GB" sz="2000" dirty="0" smtClean="0"/>
          </a:p>
          <a:p>
            <a:endParaRPr lang="en-GB"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4000"/>
          </a:blip>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872113"/>
          </a:xfrm>
        </p:spPr>
        <p:txBody>
          <a:bodyPr>
            <a:normAutofit/>
          </a:bodyPr>
          <a:lstStyle/>
          <a:p>
            <a:r>
              <a:rPr lang="en-US" sz="2000" dirty="0" smtClean="0"/>
              <a:t>Changing Governance (adapted from the project ‘The Changing Role of Knowledge and Policy in health and education’: </a:t>
            </a:r>
            <a:r>
              <a:rPr lang="en-US" sz="2000" dirty="0" err="1" smtClean="0"/>
              <a:t>www.knowandpol.eu</a:t>
            </a:r>
            <a:r>
              <a:rPr lang="en-US" sz="2000" dirty="0" smtClean="0"/>
              <a:t>)</a:t>
            </a:r>
            <a:endParaRPr lang="en-US" sz="2000" dirty="0"/>
          </a:p>
        </p:txBody>
      </p:sp>
      <p:sp>
        <p:nvSpPr>
          <p:cNvPr id="5" name="Text Placeholder 4"/>
          <p:cNvSpPr>
            <a:spLocks noGrp="1"/>
          </p:cNvSpPr>
          <p:nvPr>
            <p:ph type="body" idx="1"/>
          </p:nvPr>
        </p:nvSpPr>
        <p:spPr>
          <a:xfrm>
            <a:off x="457200" y="1317343"/>
            <a:ext cx="4040188" cy="857532"/>
          </a:xfrm>
        </p:spPr>
        <p:txBody>
          <a:bodyPr/>
          <a:lstStyle/>
          <a:p>
            <a:r>
              <a:rPr lang="en-US" dirty="0" smtClean="0"/>
              <a:t>Bureaucracy</a:t>
            </a:r>
            <a:endParaRPr lang="en-US" dirty="0"/>
          </a:p>
        </p:txBody>
      </p:sp>
      <p:sp>
        <p:nvSpPr>
          <p:cNvPr id="6" name="Content Placeholder 5"/>
          <p:cNvSpPr>
            <a:spLocks noGrp="1"/>
          </p:cNvSpPr>
          <p:nvPr>
            <p:ph sz="half" idx="2"/>
          </p:nvPr>
        </p:nvSpPr>
        <p:spPr/>
        <p:txBody>
          <a:bodyPr/>
          <a:lstStyle/>
          <a:p>
            <a:r>
              <a:rPr lang="en-US" dirty="0" smtClean="0"/>
              <a:t>National State-</a:t>
            </a:r>
            <a:r>
              <a:rPr lang="en-US" dirty="0" err="1" smtClean="0"/>
              <a:t>centred</a:t>
            </a:r>
            <a:endParaRPr lang="en-US" dirty="0" smtClean="0"/>
          </a:p>
          <a:p>
            <a:r>
              <a:rPr lang="en-US" dirty="0" smtClean="0"/>
              <a:t>Hierarchical </a:t>
            </a:r>
            <a:r>
              <a:rPr lang="en-US" dirty="0" err="1" smtClean="0"/>
              <a:t>organisation</a:t>
            </a:r>
            <a:r>
              <a:rPr lang="en-US" dirty="0" smtClean="0"/>
              <a:t>/formal regulation</a:t>
            </a:r>
          </a:p>
          <a:p>
            <a:r>
              <a:rPr lang="en-US" dirty="0" smtClean="0"/>
              <a:t>Main actors: formal policy makers, professionals</a:t>
            </a:r>
          </a:p>
          <a:p>
            <a:r>
              <a:rPr lang="en-US" dirty="0" smtClean="0"/>
              <a:t>Actors and </a:t>
            </a:r>
            <a:r>
              <a:rPr lang="en-US" dirty="0" err="1" smtClean="0"/>
              <a:t>organisations</a:t>
            </a:r>
            <a:r>
              <a:rPr lang="en-US" dirty="0" smtClean="0"/>
              <a:t> defined by state and sector</a:t>
            </a:r>
          </a:p>
          <a:p>
            <a:r>
              <a:rPr lang="en-US" dirty="0" smtClean="0"/>
              <a:t>Action through norms: changing rules</a:t>
            </a:r>
          </a:p>
          <a:p>
            <a:endParaRPr lang="en-US" dirty="0"/>
          </a:p>
        </p:txBody>
      </p:sp>
      <p:sp>
        <p:nvSpPr>
          <p:cNvPr id="7" name="Text Placeholder 6"/>
          <p:cNvSpPr>
            <a:spLocks noGrp="1"/>
          </p:cNvSpPr>
          <p:nvPr>
            <p:ph type="body" sz="quarter" idx="3"/>
          </p:nvPr>
        </p:nvSpPr>
        <p:spPr>
          <a:xfrm>
            <a:off x="4645025" y="1317343"/>
            <a:ext cx="4041775" cy="857532"/>
          </a:xfrm>
        </p:spPr>
        <p:txBody>
          <a:bodyPr/>
          <a:lstStyle/>
          <a:p>
            <a:r>
              <a:rPr lang="en-US" dirty="0" smtClean="0"/>
              <a:t>Post-Bureaucracy</a:t>
            </a:r>
            <a:endParaRPr lang="en-US" dirty="0"/>
          </a:p>
        </p:txBody>
      </p:sp>
      <p:sp>
        <p:nvSpPr>
          <p:cNvPr id="8" name="Content Placeholder 7"/>
          <p:cNvSpPr>
            <a:spLocks noGrp="1"/>
          </p:cNvSpPr>
          <p:nvPr>
            <p:ph sz="quarter" idx="4"/>
          </p:nvPr>
        </p:nvSpPr>
        <p:spPr/>
        <p:txBody>
          <a:bodyPr>
            <a:normAutofit lnSpcReduction="10000"/>
          </a:bodyPr>
          <a:lstStyle/>
          <a:p>
            <a:r>
              <a:rPr lang="en-US" dirty="0" smtClean="0"/>
              <a:t>Poly-centric-inter/trans-national</a:t>
            </a:r>
          </a:p>
          <a:p>
            <a:r>
              <a:rPr lang="en-US" dirty="0" smtClean="0"/>
              <a:t>Diversity of actors, public/private hybrids, non-formal actors (consumers, 3</a:t>
            </a:r>
            <a:r>
              <a:rPr lang="en-US" baseline="30000" dirty="0" smtClean="0"/>
              <a:t>rd</a:t>
            </a:r>
            <a:r>
              <a:rPr lang="en-US" dirty="0" smtClean="0"/>
              <a:t> sector)</a:t>
            </a:r>
          </a:p>
          <a:p>
            <a:r>
              <a:rPr lang="en-US" dirty="0" smtClean="0"/>
              <a:t>Networked, fluid, blurred hierarchy</a:t>
            </a:r>
          </a:p>
          <a:p>
            <a:r>
              <a:rPr lang="en-US" dirty="0" smtClean="0"/>
              <a:t>Knowledge (data) based action</a:t>
            </a:r>
          </a:p>
          <a:p>
            <a:endParaRPr lang="en-US" dirty="0" smtClean="0"/>
          </a:p>
          <a:p>
            <a:endParaRPr lang="en-US" dirty="0" smtClean="0"/>
          </a:p>
          <a:p>
            <a:endParaRPr lang="en-US" dirty="0" smtClean="0"/>
          </a:p>
          <a:p>
            <a:endParaRPr lang="en-US" dirty="0" smtClean="0"/>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6663</TotalTime>
  <Words>3027</Words>
  <Application>Microsoft Macintosh PowerPoint</Application>
  <PresentationFormat>On-screen Show (4:3)</PresentationFormat>
  <Paragraphs>182</Paragraphs>
  <Slides>32</Slides>
  <Notes>1</Notes>
  <HiddenSlides>0</HiddenSlides>
  <MMClips>0</MMClips>
  <ScaleCrop>false</ScaleCrop>
  <HeadingPairs>
    <vt:vector size="4" baseType="variant">
      <vt:variant>
        <vt:lpstr>Theme</vt:lpstr>
      </vt:variant>
      <vt:variant>
        <vt:i4>7</vt:i4>
      </vt:variant>
      <vt:variant>
        <vt:lpstr>Slide Titles</vt:lpstr>
      </vt:variant>
      <vt:variant>
        <vt:i4>32</vt:i4>
      </vt:variant>
    </vt:vector>
  </HeadingPairs>
  <TitlesOfParts>
    <vt:vector size="39" baseType="lpstr">
      <vt:lpstr>Office Theme</vt:lpstr>
      <vt:lpstr>1_Office Theme</vt:lpstr>
      <vt:lpstr>2_Office Theme</vt:lpstr>
      <vt:lpstr>3_Office Theme</vt:lpstr>
      <vt:lpstr>4_Office Theme</vt:lpstr>
      <vt:lpstr>5_Office Theme</vt:lpstr>
      <vt:lpstr>6_Office Theme</vt:lpstr>
      <vt:lpstr> Governing Education: the rise of data </vt:lpstr>
      <vt:lpstr>PowerPoint Presentation</vt:lpstr>
      <vt:lpstr>And now…….</vt:lpstr>
      <vt:lpstr>The data-based world and its consequences……</vt:lpstr>
      <vt:lpstr>The Overarching ‘Project’</vt:lpstr>
      <vt:lpstr>Constructing Europe: processes of governing</vt:lpstr>
      <vt:lpstr>Data and change in governing</vt:lpstr>
      <vt:lpstr>Data and change (ii)</vt:lpstr>
      <vt:lpstr>Changing Governance (adapted from the project ‘The Changing Role of Knowledge and Policy in health and education’: www.knowandpol.eu)</vt:lpstr>
      <vt:lpstr>Changing Knowledge</vt:lpstr>
      <vt:lpstr>Comparative simplification</vt:lpstr>
      <vt:lpstr>Governing needs de-contextualised, actionable knowledge</vt:lpstr>
      <vt:lpstr>Experts, consultants and the problem of endless possibility</vt:lpstr>
      <vt:lpstr>Euro-data</vt:lpstr>
      <vt:lpstr>PISA Data</vt:lpstr>
      <vt:lpstr>The ‘popular currency’ of data</vt:lpstr>
      <vt:lpstr>Governing by Data in England</vt:lpstr>
      <vt:lpstr>PowerPoint Presentation</vt:lpstr>
      <vt:lpstr>PowerPoint Presentation</vt:lpstr>
      <vt:lpstr>PowerPoint Presentation</vt:lpstr>
      <vt:lpstr>Inspection’s distinctive features</vt:lpstr>
      <vt:lpstr>Data and Judgement</vt:lpstr>
      <vt:lpstr>Before the Inspection… </vt:lpstr>
      <vt:lpstr>Pre-Inspection Data Analysis includes</vt:lpstr>
      <vt:lpstr>Data and the Inspection Event</vt:lpstr>
      <vt:lpstr>Practices of Standardisation</vt:lpstr>
      <vt:lpstr>Practices of standardisation (2)</vt:lpstr>
      <vt:lpstr>Coded Knowledge</vt:lpstr>
      <vt:lpstr>PowerPoint Presentation</vt:lpstr>
      <vt:lpstr>Data make people up</vt:lpstr>
      <vt:lpstr>Trust in Numbers?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Cultures and values of inspection England and Scotland</dc:title>
  <dc:creator>Martin Lawn</dc:creator>
  <cp:lastModifiedBy>Martin Lawn</cp:lastModifiedBy>
  <cp:revision>169</cp:revision>
  <cp:lastPrinted>2013-05-21T20:05:58Z</cp:lastPrinted>
  <dcterms:created xsi:type="dcterms:W3CDTF">2014-05-31T15:10:45Z</dcterms:created>
  <dcterms:modified xsi:type="dcterms:W3CDTF">2015-09-17T16:15:57Z</dcterms:modified>
</cp:coreProperties>
</file>